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embeddedFontLst>
    <p:embeddedFont>
      <p:font typeface="Franklin Gothic" panose="020B0603020102020204" pitchFamily="34" charset="0"/>
      <p:regular r:id="rId20"/>
      <p:bold r:id="rId21"/>
      <p:italic r:id="rId22"/>
      <p:boldItalic r:id="rId23"/>
    </p:embeddedFont>
    <p:embeddedFont>
      <p:font typeface="Libre Franklin" pitchFamily="2" charset="77"/>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h3CKpBsXn+CldZXlMWaSBilEdUg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DD41BD7-C79A-49B2-B8F4-1B75D3531317}">
  <a:tblStyle styleId="{4DD41BD7-C79A-49B2-B8F4-1B75D3531317}"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22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N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Calibri"/>
              <a:buNone/>
            </a:pPr>
            <a:r>
              <a:rPr lang="en-NZ"/>
              <a:t>Materials shared: Monday 9 February 2026</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NZ">
                <a:latin typeface="Franklin Gothic"/>
                <a:ea typeface="Franklin Gothic"/>
                <a:cs typeface="Franklin Gothic"/>
                <a:sym typeface="Franklin Gothic"/>
              </a:rPr>
              <a:t>Flex Day 2026 identified 8 potential actions to support more effective learning-by-doing by enabling more structured knowledge sharing and coordinated solutions to common project design issues. For avoidance of doubt, </a:t>
            </a:r>
            <a:r>
              <a:rPr lang="en-NZ" b="1">
                <a:latin typeface="Franklin Gothic"/>
                <a:ea typeface="Franklin Gothic"/>
                <a:cs typeface="Franklin Gothic"/>
                <a:sym typeface="Franklin Gothic"/>
              </a:rPr>
              <a:t>these actions are critical to accelerated flex progress</a:t>
            </a:r>
            <a:r>
              <a:rPr lang="en-NZ">
                <a:latin typeface="Franklin Gothic"/>
                <a:ea typeface="Franklin Gothic"/>
                <a:cs typeface="Franklin Gothic"/>
                <a:sym typeface="Franklin Gothic"/>
              </a:rPr>
              <a:t>.  </a:t>
            </a:r>
            <a:endParaRPr>
              <a:latin typeface="Franklin Gothic"/>
              <a:ea typeface="Franklin Gothic"/>
              <a:cs typeface="Franklin Gothic"/>
              <a:sym typeface="Franklin Gothic"/>
            </a:endParaRPr>
          </a:p>
          <a:p>
            <a:pPr marL="360000" lvl="0" indent="-292200" algn="l" rtl="0">
              <a:lnSpc>
                <a:spcPct val="100000"/>
              </a:lnSpc>
              <a:spcBef>
                <a:spcPts val="300"/>
              </a:spcBef>
              <a:spcAft>
                <a:spcPts val="0"/>
              </a:spcAft>
              <a:buClr>
                <a:schemeClr val="dk1"/>
              </a:buClr>
              <a:buSzPts val="1200"/>
              <a:buFont typeface="Franklin Gothic"/>
              <a:buChar char="-"/>
            </a:pPr>
            <a:r>
              <a:rPr lang="en-NZ">
                <a:latin typeface="Franklin Gothic"/>
                <a:ea typeface="Franklin Gothic"/>
                <a:cs typeface="Franklin Gothic"/>
                <a:sym typeface="Franklin Gothic"/>
              </a:rPr>
              <a:t>#1 Develop a generic project component guide including key elements/tasks, handy resources and practice/choices for other projects.</a:t>
            </a:r>
            <a:r>
              <a:rPr lang="en-NZ" i="1">
                <a:latin typeface="Franklin Gothic"/>
                <a:ea typeface="Franklin Gothic"/>
                <a:cs typeface="Franklin Gothic"/>
                <a:sym typeface="Franklin Gothic"/>
              </a:rPr>
              <a:t> FF resources not sufficient to do this. Not aware of any structured effort on this action</a:t>
            </a:r>
            <a:r>
              <a:rPr lang="en-NZ">
                <a:latin typeface="Franklin Gothic"/>
                <a:ea typeface="Franklin Gothic"/>
                <a:cs typeface="Franklin Gothic"/>
                <a:sym typeface="Franklin Gothic"/>
              </a:rPr>
              <a:t>.    </a:t>
            </a:r>
            <a:endParaRPr>
              <a:latin typeface="Franklin Gothic"/>
              <a:ea typeface="Franklin Gothic"/>
              <a:cs typeface="Franklin Gothic"/>
              <a:sym typeface="Franklin Gothic"/>
            </a:endParaRPr>
          </a:p>
          <a:p>
            <a:pPr marL="360000" lvl="0" indent="-292200" algn="l" rtl="0">
              <a:lnSpc>
                <a:spcPct val="100000"/>
              </a:lnSpc>
              <a:spcBef>
                <a:spcPts val="300"/>
              </a:spcBef>
              <a:spcAft>
                <a:spcPts val="0"/>
              </a:spcAft>
              <a:buClr>
                <a:schemeClr val="dk1"/>
              </a:buClr>
              <a:buSzPts val="1200"/>
              <a:buFont typeface="Franklin Gothic"/>
              <a:buChar char="-"/>
            </a:pPr>
            <a:r>
              <a:rPr lang="en-NZ">
                <a:latin typeface="Franklin Gothic"/>
                <a:ea typeface="Franklin Gothic"/>
                <a:cs typeface="Franklin Gothic"/>
                <a:sym typeface="Franklin Gothic"/>
              </a:rPr>
              <a:t>#2 Support/facilitate retailer involvement in flex-y projects, initially by identifying barriers to participating. </a:t>
            </a:r>
            <a:r>
              <a:rPr lang="en-NZ" i="1">
                <a:latin typeface="Franklin Gothic"/>
                <a:ea typeface="Franklin Gothic"/>
                <a:cs typeface="Franklin Gothic"/>
                <a:sym typeface="Franklin Gothic"/>
              </a:rPr>
              <a:t>This should be an output of proposed support to EECA (see item 2 and this item - supporting learning-by-doing update). Not aware of any structured effort underway on this action</a:t>
            </a:r>
            <a:r>
              <a:rPr lang="en-NZ">
                <a:latin typeface="Franklin Gothic"/>
                <a:ea typeface="Franklin Gothic"/>
                <a:cs typeface="Franklin Gothic"/>
                <a:sym typeface="Franklin Gothic"/>
              </a:rPr>
              <a:t>. </a:t>
            </a:r>
            <a:endParaRPr>
              <a:latin typeface="Franklin Gothic"/>
              <a:ea typeface="Franklin Gothic"/>
              <a:cs typeface="Franklin Gothic"/>
              <a:sym typeface="Franklin Gothic"/>
            </a:endParaRPr>
          </a:p>
          <a:p>
            <a:pPr marL="360000" lvl="0" indent="-292200" algn="l" rtl="0">
              <a:lnSpc>
                <a:spcPct val="100000"/>
              </a:lnSpc>
              <a:spcBef>
                <a:spcPts val="300"/>
              </a:spcBef>
              <a:spcAft>
                <a:spcPts val="0"/>
              </a:spcAft>
              <a:buClr>
                <a:schemeClr val="dk1"/>
              </a:buClr>
              <a:buSzPts val="1200"/>
              <a:buFont typeface="Franklin Gothic"/>
              <a:buChar char="-"/>
            </a:pPr>
            <a:r>
              <a:rPr lang="en-NZ">
                <a:latin typeface="Franklin Gothic"/>
                <a:ea typeface="Franklin Gothic"/>
                <a:cs typeface="Franklin Gothic"/>
                <a:sym typeface="Franklin Gothic"/>
              </a:rPr>
              <a:t>#3 Support/facilitate identification of common flex-y project elements, and assist with standardisation. </a:t>
            </a:r>
            <a:r>
              <a:rPr lang="en-NZ" i="1">
                <a:latin typeface="Franklin Gothic"/>
                <a:ea typeface="Franklin Gothic"/>
                <a:cs typeface="Franklin Gothic"/>
                <a:sym typeface="Franklin Gothic"/>
              </a:rPr>
              <a:t>Focus of fortnightly distributor catch-ups which are coordinated by EECA/Vector. </a:t>
            </a:r>
            <a:endParaRPr>
              <a:latin typeface="Franklin Gothic"/>
              <a:ea typeface="Franklin Gothic"/>
              <a:cs typeface="Franklin Gothic"/>
              <a:sym typeface="Franklin Gothic"/>
            </a:endParaRPr>
          </a:p>
          <a:p>
            <a:pPr marL="360000" lvl="0" indent="-292200" algn="l" rtl="0">
              <a:lnSpc>
                <a:spcPct val="100000"/>
              </a:lnSpc>
              <a:spcBef>
                <a:spcPts val="300"/>
              </a:spcBef>
              <a:spcAft>
                <a:spcPts val="0"/>
              </a:spcAft>
              <a:buClr>
                <a:schemeClr val="dk1"/>
              </a:buClr>
              <a:buSzPts val="1200"/>
              <a:buFont typeface="Franklin Gothic"/>
              <a:buChar char="-"/>
            </a:pPr>
            <a:r>
              <a:rPr lang="en-NZ">
                <a:latin typeface="Franklin Gothic"/>
                <a:ea typeface="Franklin Gothic"/>
                <a:cs typeface="Franklin Gothic"/>
                <a:sym typeface="Franklin Gothic"/>
              </a:rPr>
              <a:t>#4 Support/facilitate regular distributor interaction/co-design sessions for flex-y projects (particularly the scale DF pilot projects). </a:t>
            </a:r>
            <a:r>
              <a:rPr lang="en-NZ" i="1">
                <a:latin typeface="Franklin Gothic"/>
                <a:ea typeface="Franklin Gothic"/>
                <a:cs typeface="Franklin Gothic"/>
                <a:sym typeface="Franklin Gothic"/>
              </a:rPr>
              <a:t>Fortnightly catch-ups of distributors involved in the scale DF pilots are underway using FNF and distributor (Vector) resources. Only indirect FF involvement to date.</a:t>
            </a:r>
            <a:endParaRPr i="1">
              <a:latin typeface="Franklin Gothic"/>
              <a:ea typeface="Franklin Gothic"/>
              <a:cs typeface="Franklin Gothic"/>
              <a:sym typeface="Franklin Gothic"/>
            </a:endParaRPr>
          </a:p>
          <a:p>
            <a:pPr marL="360000" lvl="0" indent="-292200" algn="l" rtl="0">
              <a:lnSpc>
                <a:spcPct val="100000"/>
              </a:lnSpc>
              <a:spcBef>
                <a:spcPts val="300"/>
              </a:spcBef>
              <a:spcAft>
                <a:spcPts val="0"/>
              </a:spcAft>
              <a:buClr>
                <a:schemeClr val="dk1"/>
              </a:buClr>
              <a:buSzPts val="1200"/>
              <a:buFont typeface="Franklin Gothic"/>
              <a:buChar char="-"/>
            </a:pPr>
            <a:r>
              <a:rPr lang="en-NZ">
                <a:latin typeface="Franklin Gothic"/>
                <a:ea typeface="Franklin Gothic"/>
                <a:cs typeface="Franklin Gothic"/>
                <a:sym typeface="Franklin Gothic"/>
              </a:rPr>
              <a:t>#5 to develop a series of think pieces on pricing and orchestration mechanisms needed across the supply chain to activate flex-y propositions… </a:t>
            </a:r>
            <a:r>
              <a:rPr lang="en-NZ" i="1">
                <a:latin typeface="Franklin Gothic"/>
                <a:ea typeface="Franklin Gothic"/>
                <a:cs typeface="Franklin Gothic"/>
                <a:sym typeface="Franklin Gothic"/>
              </a:rPr>
              <a:t>See this item Deep dive update.</a:t>
            </a:r>
            <a:endParaRPr i="1">
              <a:latin typeface="Franklin Gothic"/>
              <a:ea typeface="Franklin Gothic"/>
              <a:cs typeface="Franklin Gothic"/>
              <a:sym typeface="Franklin Gothic"/>
            </a:endParaRPr>
          </a:p>
          <a:p>
            <a:pPr marL="360000" lvl="0" indent="-292200" algn="l" rtl="0">
              <a:lnSpc>
                <a:spcPct val="100000"/>
              </a:lnSpc>
              <a:spcBef>
                <a:spcPts val="300"/>
              </a:spcBef>
              <a:spcAft>
                <a:spcPts val="0"/>
              </a:spcAft>
              <a:buClr>
                <a:schemeClr val="dk1"/>
              </a:buClr>
              <a:buSzPts val="1200"/>
              <a:buFont typeface="Franklin Gothic"/>
              <a:buChar char="-"/>
            </a:pPr>
            <a:r>
              <a:rPr lang="en-NZ">
                <a:latin typeface="Franklin Gothic"/>
                <a:ea typeface="Franklin Gothic"/>
                <a:cs typeface="Franklin Gothic"/>
                <a:sym typeface="Franklin Gothic"/>
              </a:rPr>
              <a:t>#6 to establish a functional knowledge hub… </a:t>
            </a:r>
            <a:r>
              <a:rPr lang="en-NZ" i="1">
                <a:latin typeface="Franklin Gothic"/>
                <a:ea typeface="Franklin Gothic"/>
                <a:cs typeface="Franklin Gothic"/>
                <a:sym typeface="Franklin Gothic"/>
              </a:rPr>
              <a:t>done</a:t>
            </a:r>
            <a:r>
              <a:rPr lang="en-NZ">
                <a:latin typeface="Franklin Gothic"/>
                <a:ea typeface="Franklin Gothic"/>
                <a:cs typeface="Franklin Gothic"/>
                <a:sym typeface="Franklin Gothic"/>
              </a:rPr>
              <a:t>. Launched 25 November. We are adding more content/updating the blurbs.  </a:t>
            </a:r>
            <a:endParaRPr>
              <a:latin typeface="Franklin Gothic"/>
              <a:ea typeface="Franklin Gothic"/>
              <a:cs typeface="Franklin Gothic"/>
              <a:sym typeface="Franklin Gothic"/>
            </a:endParaRPr>
          </a:p>
          <a:p>
            <a:pPr marL="360000" lvl="0" indent="-292200" algn="l" rtl="0">
              <a:lnSpc>
                <a:spcPct val="100000"/>
              </a:lnSpc>
              <a:spcBef>
                <a:spcPts val="300"/>
              </a:spcBef>
              <a:spcAft>
                <a:spcPts val="0"/>
              </a:spcAft>
              <a:buClr>
                <a:schemeClr val="dk1"/>
              </a:buClr>
              <a:buSzPts val="1200"/>
              <a:buFont typeface="Franklin Gothic"/>
              <a:buChar char="-"/>
            </a:pPr>
            <a:r>
              <a:rPr lang="en-NZ">
                <a:latin typeface="Franklin Gothic"/>
                <a:ea typeface="Franklin Gothic"/>
                <a:cs typeface="Franklin Gothic"/>
                <a:sym typeface="Franklin Gothic"/>
              </a:rPr>
              <a:t>#7 to provide quarterly flex-y project status updates will become a BAU FF activity. </a:t>
            </a:r>
            <a:r>
              <a:rPr lang="en-NZ" i="1">
                <a:latin typeface="Franklin Gothic"/>
                <a:ea typeface="Franklin Gothic"/>
                <a:cs typeface="Franklin Gothic"/>
                <a:sym typeface="Franklin Gothic"/>
              </a:rPr>
              <a:t>The first update was provided in the December newsletter. Further updates are being developed, but slowly due to availability of project doers and of FF resources available to curate updates.</a:t>
            </a:r>
            <a:r>
              <a:rPr lang="en-NZ">
                <a:highlight>
                  <a:srgbClr val="FFFF00"/>
                </a:highlight>
                <a:latin typeface="Franklin Gothic"/>
                <a:ea typeface="Franklin Gothic"/>
                <a:cs typeface="Franklin Gothic"/>
                <a:sym typeface="Franklin Gothic"/>
              </a:rPr>
              <a:t>  </a:t>
            </a:r>
            <a:endParaRPr i="1">
              <a:latin typeface="Franklin Gothic"/>
              <a:ea typeface="Franklin Gothic"/>
              <a:cs typeface="Franklin Gothic"/>
              <a:sym typeface="Franklin Gothic"/>
            </a:endParaRPr>
          </a:p>
          <a:p>
            <a:pPr marL="360000" lvl="0" indent="-292200" algn="l" rtl="0">
              <a:lnSpc>
                <a:spcPct val="100000"/>
              </a:lnSpc>
              <a:spcBef>
                <a:spcPts val="300"/>
              </a:spcBef>
              <a:spcAft>
                <a:spcPts val="0"/>
              </a:spcAft>
              <a:buClr>
                <a:schemeClr val="dk1"/>
              </a:buClr>
              <a:buSzPts val="1200"/>
              <a:buFont typeface="Franklin Gothic"/>
              <a:buChar char="-"/>
            </a:pPr>
            <a:r>
              <a:rPr lang="en-NZ">
                <a:latin typeface="Franklin Gothic"/>
                <a:ea typeface="Franklin Gothic"/>
                <a:cs typeface="Franklin Gothic"/>
                <a:sym typeface="Franklin Gothic"/>
              </a:rPr>
              <a:t>#8 to develop a suite of flexibility progress measures and data requirements is within scope of the Framework progress reporting activities. </a:t>
            </a:r>
            <a:r>
              <a:rPr lang="en-NZ" i="1">
                <a:latin typeface="Franklin Gothic"/>
                <a:ea typeface="Franklin Gothic"/>
                <a:cs typeface="Franklin Gothic"/>
                <a:sym typeface="Franklin Gothic"/>
              </a:rPr>
              <a:t>FF, the framework secretariat and Transpower have developed an initial one-off snapshot for the 6 March ETF meeting.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3bd68cbbf2b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0" name="Google Shape;170;g3bd68cbbf2b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8ede5ebd95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g38ede5ebd95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1200"/>
              </a:spcAft>
              <a:buClr>
                <a:schemeClr val="dk1"/>
              </a:buClr>
              <a:buSzPts val="1100"/>
              <a:buFont typeface="Arial"/>
              <a:buNone/>
            </a:pPr>
            <a:endParaRPr>
              <a:latin typeface="Franklin Gothic"/>
              <a:ea typeface="Franklin Gothic"/>
              <a:cs typeface="Franklin Gothic"/>
              <a:sym typeface="Franklin Gothic"/>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4" name="Google Shape;184;p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158750" lvl="0" indent="0" algn="l"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6dd0079730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2" name="Google Shape;192;g36dd0079730_0_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158750" lvl="0" indent="0" algn="l"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2f63035af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g352f63035af_0_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158750" lvl="0" indent="0" algn="l"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158750" lvl="0" indent="0" algn="l"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2fe899a1d9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4" name="Google Shape;214;g2fe899a1d9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158750" lvl="0" indent="0" algn="l"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4" name="Google Shape;9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1" name="Google Shape;10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58750" lvl="0" indent="0" algn="l"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bd68cbbf2b_0_20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00"/>
              </a:spcBef>
              <a:spcAft>
                <a:spcPts val="300"/>
              </a:spcAft>
              <a:buSzPts val="1400"/>
              <a:buNone/>
            </a:pPr>
            <a:r>
              <a:rPr lang="en-NZ"/>
              <a:t>F</a:t>
            </a:r>
            <a:endParaRPr/>
          </a:p>
        </p:txBody>
      </p:sp>
      <p:sp>
        <p:nvSpPr>
          <p:cNvPr id="110" name="Google Shape;110;g3bd68cbbf2b_0_20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d18015aa6d_0_20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00"/>
              </a:spcBef>
              <a:spcAft>
                <a:spcPts val="300"/>
              </a:spcAft>
              <a:buSzPts val="1400"/>
              <a:buNone/>
            </a:pPr>
            <a:r>
              <a:rPr lang="en-NZ"/>
              <a:t>F</a:t>
            </a:r>
            <a:endParaRPr/>
          </a:p>
        </p:txBody>
      </p:sp>
      <p:sp>
        <p:nvSpPr>
          <p:cNvPr id="117" name="Google Shape;117;g2d18015aa6d_0_20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bd68cbbf2b_0_2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00"/>
              </a:spcBef>
              <a:spcAft>
                <a:spcPts val="300"/>
              </a:spcAft>
              <a:buSzPts val="1400"/>
              <a:buNone/>
            </a:pPr>
            <a:r>
              <a:rPr lang="en-NZ"/>
              <a:t>F</a:t>
            </a:r>
            <a:endParaRPr/>
          </a:p>
        </p:txBody>
      </p:sp>
      <p:sp>
        <p:nvSpPr>
          <p:cNvPr id="125" name="Google Shape;125;g3bd68cbbf2b_0_2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2fb67ad9f72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3" name="Google Shape;133;g2fb67ad9f72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200"/>
              <a:buFont typeface="Calibri"/>
              <a:buNone/>
            </a:pPr>
            <a:r>
              <a:rPr lang="en-NZ" sz="1000">
                <a:solidFill>
                  <a:srgbClr val="1D1C1D"/>
                </a:solidFill>
                <a:highlight>
                  <a:srgbClr val="FFFFFF"/>
                </a:highlight>
                <a:latin typeface="Franklin Gothic"/>
                <a:ea typeface="Franklin Gothic"/>
                <a:cs typeface="Franklin Gothic"/>
                <a:sym typeface="Franklin Gothic"/>
              </a:rPr>
              <a:t>FNF work programme</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120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connection queue management - a single ENA-managed queue policy ranking and sorting (EA requirement)</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network data stocktake - baseline of existing data, standardised MVP data specifications and roadmap consistency</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capacity maps - EDB hosting capacity model, planning time maps (today v 5 years time headroom)</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INTSA process development guidance - cross-EDB portal for sharing innovation projects and applications experience</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valuing NTS - framework to value flexibility, capex deferral and non-traditional solutions </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dynamic capacity allocation - prove real time hosting calculation, DOE standard and LV/EV/HW + HV congestion management</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a load management protocol - a common set of terms for how retailers and EDBs coordinate their load management activities in instances of network and grid emergencies.</a:t>
            </a:r>
            <a:endParaRPr sz="1000">
              <a:solidFill>
                <a:srgbClr val="1D1C1D"/>
              </a:solidFill>
              <a:highlight>
                <a:srgbClr val="FFFFFF"/>
              </a:highlight>
              <a:latin typeface="Franklin Gothic"/>
              <a:ea typeface="Franklin Gothic"/>
              <a:cs typeface="Franklin Gothic"/>
              <a:sym typeface="Franklin Gothic"/>
            </a:endParaRPr>
          </a:p>
          <a:p>
            <a:pPr marL="0" lvl="0" indent="0" algn="l" rtl="0">
              <a:lnSpc>
                <a:spcPct val="100000"/>
              </a:lnSpc>
              <a:spcBef>
                <a:spcPts val="1200"/>
              </a:spcBef>
              <a:spcAft>
                <a:spcPts val="0"/>
              </a:spcAft>
              <a:buClr>
                <a:schemeClr val="dk1"/>
              </a:buClr>
              <a:buSzPts val="1200"/>
              <a:buFont typeface="Calibri"/>
              <a:buNone/>
            </a:pPr>
            <a:endParaRPr sz="1000">
              <a:solidFill>
                <a:srgbClr val="1D1C1D"/>
              </a:solidFill>
              <a:highlight>
                <a:srgbClr val="FFFFFF"/>
              </a:highlight>
              <a:latin typeface="Franklin Gothic"/>
              <a:ea typeface="Franklin Gothic"/>
              <a:cs typeface="Franklin Gothic"/>
              <a:sym typeface="Franklin Gothic"/>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3bd68cbbf2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1" name="Google Shape;141;g3bd68cbbf2b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200"/>
              <a:buFont typeface="Calibri"/>
              <a:buNone/>
            </a:pPr>
            <a:r>
              <a:rPr lang="en-NZ" sz="1000">
                <a:solidFill>
                  <a:srgbClr val="1D1C1D"/>
                </a:solidFill>
                <a:highlight>
                  <a:srgbClr val="FFFFFF"/>
                </a:highlight>
                <a:latin typeface="Franklin Gothic"/>
                <a:ea typeface="Franklin Gothic"/>
                <a:cs typeface="Franklin Gothic"/>
                <a:sym typeface="Franklin Gothic"/>
              </a:rPr>
              <a:t>FNF work programme</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120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connection queue management - a single ENA-managed queue policy ranking and sorting (EA requirement)</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network data stocktake - baseline of existing data, standardised MVP data specifications and roadmap consistency</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capacity maps - EDB hosting capacity model, planning time maps (today v 5 years time headroom)</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INTSA process development guidance - cross-EDB portal for sharing innovation projects and applications experience</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valuing NTS - framework to value flexibility, capex deferral and non-traditional solutions </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dynamic capacity allocation - prove real time hosting calculation, DOE standard and LV/EV/HW + HV congestion management</a:t>
            </a:r>
            <a:endParaRPr sz="1000">
              <a:solidFill>
                <a:srgbClr val="1D1C1D"/>
              </a:solidFill>
              <a:highlight>
                <a:srgbClr val="FFFFFF"/>
              </a:highlight>
              <a:latin typeface="Franklin Gothic"/>
              <a:ea typeface="Franklin Gothic"/>
              <a:cs typeface="Franklin Gothic"/>
              <a:sym typeface="Franklin Gothic"/>
            </a:endParaRPr>
          </a:p>
          <a:p>
            <a:pPr marL="457200" lvl="0" indent="-298450" algn="l" rtl="0">
              <a:lnSpc>
                <a:spcPct val="115000"/>
              </a:lnSpc>
              <a:spcBef>
                <a:spcPts val="0"/>
              </a:spcBef>
              <a:spcAft>
                <a:spcPts val="0"/>
              </a:spcAft>
              <a:buClr>
                <a:schemeClr val="dk1"/>
              </a:buClr>
              <a:buSzPts val="1100"/>
              <a:buChar char="●"/>
            </a:pPr>
            <a:r>
              <a:rPr lang="en-NZ" sz="1000">
                <a:solidFill>
                  <a:srgbClr val="1D1C1D"/>
                </a:solidFill>
                <a:highlight>
                  <a:srgbClr val="FFFFFF"/>
                </a:highlight>
                <a:latin typeface="Franklin Gothic"/>
                <a:ea typeface="Franklin Gothic"/>
                <a:cs typeface="Franklin Gothic"/>
                <a:sym typeface="Franklin Gothic"/>
              </a:rPr>
              <a:t>a load management protocol - a common set of terms for how retailers and EDBs coordinate their load management activities in instances of network and grid emergencies.</a:t>
            </a:r>
            <a:endParaRPr sz="1000">
              <a:solidFill>
                <a:srgbClr val="1D1C1D"/>
              </a:solidFill>
              <a:highlight>
                <a:srgbClr val="FFFFFF"/>
              </a:highlight>
              <a:latin typeface="Franklin Gothic"/>
              <a:ea typeface="Franklin Gothic"/>
              <a:cs typeface="Franklin Gothic"/>
              <a:sym typeface="Franklin Gothic"/>
            </a:endParaRPr>
          </a:p>
          <a:p>
            <a:pPr marL="0" lvl="0" indent="0" algn="l" rtl="0">
              <a:lnSpc>
                <a:spcPct val="100000"/>
              </a:lnSpc>
              <a:spcBef>
                <a:spcPts val="1200"/>
              </a:spcBef>
              <a:spcAft>
                <a:spcPts val="0"/>
              </a:spcAft>
              <a:buClr>
                <a:schemeClr val="dk1"/>
              </a:buClr>
              <a:buSzPts val="1200"/>
              <a:buFont typeface="Calibri"/>
              <a:buNone/>
            </a:pPr>
            <a:endParaRPr sz="1000">
              <a:solidFill>
                <a:srgbClr val="1D1C1D"/>
              </a:solidFill>
              <a:highlight>
                <a:srgbClr val="FFFFFF"/>
              </a:highlight>
              <a:latin typeface="Franklin Gothic"/>
              <a:ea typeface="Franklin Gothic"/>
              <a:cs typeface="Franklin Gothic"/>
              <a:sym typeface="Franklin Gothic"/>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2d9d71efbf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2d9d71efbf_0_3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endParaRPr sz="1000">
              <a:solidFill>
                <a:srgbClr val="1D1C1D"/>
              </a:solidFill>
              <a:highlight>
                <a:srgbClr val="FFFFFF"/>
              </a:highlight>
              <a:latin typeface="Franklin Gothic"/>
              <a:ea typeface="Franklin Gothic"/>
              <a:cs typeface="Franklin Gothic"/>
              <a:sym typeface="Franklin Gothic"/>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
        <p:cNvGrpSpPr/>
        <p:nvPr/>
      </p:nvGrpSpPr>
      <p:grpSpPr>
        <a:xfrm>
          <a:off x="0" y="0"/>
          <a:ext cx="0" cy="0"/>
          <a:chOff x="0" y="0"/>
          <a:chExt cx="0" cy="0"/>
        </a:xfrm>
      </p:grpSpPr>
      <p:sp>
        <p:nvSpPr>
          <p:cNvPr id="28" name="Google Shape;28;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2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8"/>
          <p:cNvSpPr>
            <a:spLocks noGrp="1"/>
          </p:cNvSpPr>
          <p:nvPr>
            <p:ph type="pic" idx="2"/>
          </p:nvPr>
        </p:nvSpPr>
        <p:spPr>
          <a:xfrm>
            <a:off x="5183188" y="987425"/>
            <a:ext cx="6172200" cy="4873625"/>
          </a:xfrm>
          <a:prstGeom prst="rect">
            <a:avLst/>
          </a:prstGeom>
          <a:noFill/>
          <a:ln>
            <a:noFill/>
          </a:ln>
        </p:spPr>
      </p:sp>
      <p:sp>
        <p:nvSpPr>
          <p:cNvPr id="68" name="Google Shape;68;p2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www.ea.govt.nz/projects/all/improving-retail-market-monitoring/consultation/retail-market-monitoring-information-notic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neso.energy/document/367551/download"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docs.google.com/document/d/1ueFzgqbA-TWh63rwjz9oP7qmRsswEVty/edit?usp=sharing&amp;ouid=110222831200802815266&amp;rtpof=true&amp;sd=true"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docs.google.com/spreadsheets/d/1zvGqWei0duCHQa2q0h5fQ_LIllgwj8MS/edit?usp=sharing&amp;ouid=110222831200802815266&amp;rtpof=true&amp;sd=true"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flexforum.nz/wp-content/uploads/2026/02/260120-notes-FF-workshop-WBOP-session-200126-final.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poweringchange.nz/assets/Energy_Transition_Framework_Metrics_and_Measures.pdf"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flexforum.nz/wp-content/uploads/2026/01/260115-FlexForum-article-uses-and-benefits-of-flex-shortform-version.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flexforum.nz/new-flexibility-insights-report-released-by-eeca/"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8416600" y="4632367"/>
            <a:ext cx="1535200" cy="1535200"/>
          </a:xfrm>
          <a:prstGeom prst="rect">
            <a:avLst/>
          </a:prstGeom>
          <a:noFill/>
          <a:ln>
            <a:noFill/>
          </a:ln>
        </p:spPr>
      </p:pic>
      <p:pic>
        <p:nvPicPr>
          <p:cNvPr id="89" name="Google Shape;89;p1"/>
          <p:cNvPicPr preferRelativeResize="0"/>
          <p:nvPr/>
        </p:nvPicPr>
        <p:blipFill rotWithShape="1">
          <a:blip r:embed="rId4">
            <a:alphaModFix/>
          </a:blip>
          <a:srcRect/>
          <a:stretch/>
        </p:blipFill>
        <p:spPr>
          <a:xfrm>
            <a:off x="10213133" y="4578933"/>
            <a:ext cx="1588632" cy="1588632"/>
          </a:xfrm>
          <a:prstGeom prst="rect">
            <a:avLst/>
          </a:prstGeom>
          <a:noFill/>
          <a:ln>
            <a:noFill/>
          </a:ln>
        </p:spPr>
      </p:pic>
      <p:pic>
        <p:nvPicPr>
          <p:cNvPr id="90" name="Google Shape;90;p1"/>
          <p:cNvPicPr preferRelativeResize="0"/>
          <p:nvPr/>
        </p:nvPicPr>
        <p:blipFill rotWithShape="1">
          <a:blip r:embed="rId5">
            <a:alphaModFix amt="6000"/>
          </a:blip>
          <a:srcRect t="12024" r="12242" b="15171"/>
          <a:stretch/>
        </p:blipFill>
        <p:spPr>
          <a:xfrm>
            <a:off x="3925331" y="1"/>
            <a:ext cx="8266669" cy="6858001"/>
          </a:xfrm>
          <a:prstGeom prst="rect">
            <a:avLst/>
          </a:prstGeom>
          <a:noFill/>
          <a:ln>
            <a:noFill/>
          </a:ln>
        </p:spPr>
      </p:pic>
      <p:sp>
        <p:nvSpPr>
          <p:cNvPr id="91" name="Google Shape;91;p1"/>
          <p:cNvSpPr txBox="1"/>
          <p:nvPr/>
        </p:nvSpPr>
        <p:spPr>
          <a:xfrm>
            <a:off x="487827" y="2107300"/>
            <a:ext cx="5601300" cy="2525100"/>
          </a:xfrm>
          <a:prstGeom prst="rect">
            <a:avLst/>
          </a:prstGeom>
          <a:noFill/>
          <a:ln>
            <a:noFill/>
          </a:ln>
        </p:spPr>
        <p:txBody>
          <a:bodyPr spcFirstLastPara="1" wrap="square" lIns="121900" tIns="121900" rIns="121900" bIns="121900" anchor="t" anchorCtr="0">
            <a:normAutofit/>
          </a:bodyPr>
          <a:lstStyle/>
          <a:p>
            <a:pPr marL="0" marR="0" lvl="0" indent="0" algn="l" rtl="0">
              <a:lnSpc>
                <a:spcPct val="100000"/>
              </a:lnSpc>
              <a:spcBef>
                <a:spcPts val="0"/>
              </a:spcBef>
              <a:spcAft>
                <a:spcPts val="0"/>
              </a:spcAft>
              <a:buClr>
                <a:schemeClr val="dk1"/>
              </a:buClr>
              <a:buSzPts val="2800"/>
              <a:buFont typeface="Franklin Gothic"/>
              <a:buNone/>
            </a:pPr>
            <a:r>
              <a:rPr lang="en-NZ" sz="2800" b="1" i="0" u="none" strike="noStrike" cap="none">
                <a:solidFill>
                  <a:srgbClr val="002387"/>
                </a:solidFill>
                <a:latin typeface="Franklin Gothic"/>
                <a:ea typeface="Franklin Gothic"/>
                <a:cs typeface="Franklin Gothic"/>
                <a:sym typeface="Franklin Gothic"/>
              </a:rPr>
              <a:t>FlexForum Steering Group</a:t>
            </a:r>
            <a:endParaRPr sz="2800" b="0" i="0" u="none" strike="noStrike" cap="none">
              <a:solidFill>
                <a:srgbClr val="000000"/>
              </a:solidFill>
              <a:latin typeface="Franklin Gothic"/>
              <a:ea typeface="Franklin Gothic"/>
              <a:cs typeface="Franklin Gothic"/>
              <a:sym typeface="Franklin Gothic"/>
            </a:endParaRPr>
          </a:p>
          <a:p>
            <a:pPr marL="0" marR="0" lvl="0" indent="0" algn="l" rtl="0">
              <a:lnSpc>
                <a:spcPct val="100000"/>
              </a:lnSpc>
              <a:spcBef>
                <a:spcPts val="0"/>
              </a:spcBef>
              <a:spcAft>
                <a:spcPts val="0"/>
              </a:spcAft>
              <a:buClr>
                <a:schemeClr val="dk1"/>
              </a:buClr>
              <a:buSzPts val="2800"/>
              <a:buFont typeface="Franklin Gothic"/>
              <a:buNone/>
            </a:pPr>
            <a:endParaRPr sz="2800" b="1" i="0" u="none" strike="noStrike" cap="none">
              <a:solidFill>
                <a:srgbClr val="002387"/>
              </a:solidFill>
              <a:latin typeface="Franklin Gothic"/>
              <a:ea typeface="Franklin Gothic"/>
              <a:cs typeface="Franklin Gothic"/>
              <a:sym typeface="Franklin Gothic"/>
            </a:endParaRPr>
          </a:p>
          <a:p>
            <a:pPr marL="0" marR="0" lvl="0" indent="0" algn="l" rtl="0">
              <a:lnSpc>
                <a:spcPct val="100000"/>
              </a:lnSpc>
              <a:spcBef>
                <a:spcPts val="0"/>
              </a:spcBef>
              <a:spcAft>
                <a:spcPts val="0"/>
              </a:spcAft>
              <a:buClr>
                <a:schemeClr val="dk1"/>
              </a:buClr>
              <a:buSzPts val="2800"/>
              <a:buFont typeface="Franklin Gothic"/>
              <a:buNone/>
            </a:pPr>
            <a:r>
              <a:rPr lang="en-NZ" sz="2800" b="1" i="0" u="none" strike="noStrike" cap="none">
                <a:solidFill>
                  <a:srgbClr val="002387"/>
                </a:solidFill>
                <a:latin typeface="Franklin Gothic"/>
                <a:ea typeface="Franklin Gothic"/>
                <a:cs typeface="Franklin Gothic"/>
                <a:sym typeface="Franklin Gothic"/>
              </a:rPr>
              <a:t>Meeting agenda and context</a:t>
            </a:r>
            <a:endParaRPr sz="2800" b="1" i="0" u="none" strike="noStrike" cap="none">
              <a:solidFill>
                <a:srgbClr val="002387"/>
              </a:solidFill>
              <a:latin typeface="Franklin Gothic"/>
              <a:ea typeface="Franklin Gothic"/>
              <a:cs typeface="Franklin Gothic"/>
              <a:sym typeface="Franklin Gothic"/>
            </a:endParaRPr>
          </a:p>
          <a:p>
            <a:pPr marL="0" marR="0" lvl="0" indent="0" algn="l" rtl="0">
              <a:lnSpc>
                <a:spcPct val="100000"/>
              </a:lnSpc>
              <a:spcBef>
                <a:spcPts val="0"/>
              </a:spcBef>
              <a:spcAft>
                <a:spcPts val="0"/>
              </a:spcAft>
              <a:buClr>
                <a:schemeClr val="dk1"/>
              </a:buClr>
              <a:buSzPts val="2800"/>
              <a:buFont typeface="Franklin Gothic"/>
              <a:buNone/>
            </a:pPr>
            <a:endParaRPr sz="2800" b="1" i="0" u="none" strike="noStrike" cap="none">
              <a:solidFill>
                <a:srgbClr val="002387"/>
              </a:solidFill>
              <a:latin typeface="Franklin Gothic"/>
              <a:ea typeface="Franklin Gothic"/>
              <a:cs typeface="Franklin Gothic"/>
              <a:sym typeface="Franklin Gothic"/>
            </a:endParaRPr>
          </a:p>
          <a:p>
            <a:pPr marL="0" marR="0" lvl="0" indent="0" algn="l" rtl="0">
              <a:lnSpc>
                <a:spcPct val="100000"/>
              </a:lnSpc>
              <a:spcBef>
                <a:spcPts val="0"/>
              </a:spcBef>
              <a:spcAft>
                <a:spcPts val="0"/>
              </a:spcAft>
              <a:buClr>
                <a:schemeClr val="dk1"/>
              </a:buClr>
              <a:buSzPts val="2800"/>
              <a:buFont typeface="Franklin Gothic"/>
              <a:buNone/>
            </a:pPr>
            <a:r>
              <a:rPr lang="en-NZ" sz="1800" b="1" i="0" u="none" strike="noStrike" cap="none">
                <a:solidFill>
                  <a:srgbClr val="002387"/>
                </a:solidFill>
                <a:latin typeface="Franklin Gothic"/>
                <a:ea typeface="Franklin Gothic"/>
                <a:cs typeface="Franklin Gothic"/>
                <a:sym typeface="Franklin Gothic"/>
              </a:rPr>
              <a:t>12 February 2026</a:t>
            </a:r>
            <a:endParaRPr sz="1800" b="0" i="0" u="none" strike="noStrike" cap="none">
              <a:solidFill>
                <a:srgbClr val="000000"/>
              </a:solidFill>
              <a:latin typeface="Franklin Gothic"/>
              <a:ea typeface="Franklin Gothic"/>
              <a:cs typeface="Franklin Gothic"/>
              <a:sym typeface="Franklin Gothic"/>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8"/>
          <p:cNvSpPr txBox="1">
            <a:spLocks noGrp="1"/>
          </p:cNvSpPr>
          <p:nvPr>
            <p:ph type="sldNum" idx="12"/>
          </p:nvPr>
        </p:nvSpPr>
        <p:spPr>
          <a:xfrm>
            <a:off x="11520000" y="6480000"/>
            <a:ext cx="576261" cy="3652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10</a:t>
            </a:fld>
            <a:endParaRPr/>
          </a:p>
        </p:txBody>
      </p:sp>
      <p:sp>
        <p:nvSpPr>
          <p:cNvPr id="165" name="Google Shape;165;p8"/>
          <p:cNvSpPr txBox="1">
            <a:spLocks noGrp="1"/>
          </p:cNvSpPr>
          <p:nvPr>
            <p:ph type="title"/>
          </p:nvPr>
        </p:nvSpPr>
        <p:spPr>
          <a:xfrm>
            <a:off x="481500" y="103950"/>
            <a:ext cx="10482900" cy="828000"/>
          </a:xfrm>
          <a:prstGeom prst="rect">
            <a:avLst/>
          </a:prstGeom>
          <a:noFill/>
          <a:ln>
            <a:noFill/>
          </a:ln>
        </p:spPr>
        <p:txBody>
          <a:bodyPr spcFirstLastPara="1" wrap="square" lIns="91425" tIns="45700" rIns="91425" bIns="45700" anchor="ctr" anchorCtr="0">
            <a:normAutofit/>
          </a:bodyPr>
          <a:lstStyle/>
          <a:p>
            <a:pPr marL="72000" marR="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4 Workplan (1) </a:t>
            </a:r>
            <a:endParaRPr sz="2400">
              <a:solidFill>
                <a:srgbClr val="FF4331"/>
              </a:solidFill>
              <a:latin typeface="Franklin Gothic"/>
              <a:ea typeface="Franklin Gothic"/>
              <a:cs typeface="Franklin Gothic"/>
              <a:sym typeface="Franklin Gothic"/>
            </a:endParaRPr>
          </a:p>
        </p:txBody>
      </p:sp>
      <p:sp>
        <p:nvSpPr>
          <p:cNvPr id="166" name="Google Shape;166;p8"/>
          <p:cNvSpPr txBox="1">
            <a:spLocks noGrp="1"/>
          </p:cNvSpPr>
          <p:nvPr>
            <p:ph type="body" idx="1"/>
          </p:nvPr>
        </p:nvSpPr>
        <p:spPr>
          <a:xfrm>
            <a:off x="481500" y="744275"/>
            <a:ext cx="11229000" cy="6100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EF4637"/>
              </a:buClr>
              <a:buSzPts val="1280"/>
              <a:buNone/>
            </a:pPr>
            <a:r>
              <a:rPr lang="en-NZ" sz="1400">
                <a:solidFill>
                  <a:srgbClr val="EF4637"/>
                </a:solidFill>
                <a:latin typeface="Franklin Gothic"/>
                <a:ea typeface="Franklin Gothic"/>
                <a:cs typeface="Franklin Gothic"/>
                <a:sym typeface="Franklin Gothic"/>
              </a:rPr>
              <a:t>Purpose</a:t>
            </a:r>
            <a:r>
              <a:rPr lang="en-NZ" sz="1400">
                <a:solidFill>
                  <a:srgbClr val="EF4637"/>
                </a:solidFill>
                <a:latin typeface="Arial"/>
                <a:ea typeface="Arial"/>
                <a:cs typeface="Arial"/>
                <a:sym typeface="Arial"/>
              </a:rPr>
              <a:t> of this item: </a:t>
            </a:r>
            <a:r>
              <a:rPr lang="en-NZ" sz="1400">
                <a:solidFill>
                  <a:srgbClr val="002387"/>
                </a:solidFill>
                <a:latin typeface="Franklin Gothic"/>
                <a:ea typeface="Franklin Gothic"/>
                <a:cs typeface="Franklin Gothic"/>
                <a:sym typeface="Franklin Gothic"/>
              </a:rPr>
              <a:t>an update on progress with FlexForum tasks/activities across 4 areas.  </a:t>
            </a:r>
            <a:endParaRPr sz="1400">
              <a:solidFill>
                <a:srgbClr val="002387"/>
              </a:solidFill>
              <a:latin typeface="Franklin Gothic"/>
              <a:ea typeface="Franklin Gothic"/>
              <a:cs typeface="Franklin Gothic"/>
              <a:sym typeface="Franklin Gothic"/>
            </a:endParaRPr>
          </a:p>
          <a:p>
            <a:pPr marL="360000" marR="0" lvl="0" indent="-268900" algn="l" rtl="0">
              <a:lnSpc>
                <a:spcPct val="100000"/>
              </a:lnSpc>
              <a:spcBef>
                <a:spcPts val="300"/>
              </a:spcBef>
              <a:spcAft>
                <a:spcPts val="0"/>
              </a:spcAft>
              <a:buClr>
                <a:srgbClr val="002387"/>
              </a:buClr>
              <a:buSzPts val="1400"/>
              <a:buFont typeface="Franklin Gothic"/>
              <a:buAutoNum type="arabicPeriod"/>
            </a:pPr>
            <a:r>
              <a:rPr lang="en-NZ" sz="1400">
                <a:solidFill>
                  <a:srgbClr val="002387"/>
                </a:solidFill>
                <a:latin typeface="Franklin Gothic"/>
                <a:ea typeface="Franklin Gothic"/>
                <a:cs typeface="Franklin Gothic"/>
                <a:sym typeface="Franklin Gothic"/>
              </a:rPr>
              <a:t>Flexibility Plan progress assessment</a:t>
            </a:r>
            <a:endParaRPr sz="1400">
              <a:solidFill>
                <a:srgbClr val="002387"/>
              </a:solidFill>
              <a:latin typeface="Franklin Gothic"/>
              <a:ea typeface="Franklin Gothic"/>
              <a:cs typeface="Franklin Gothic"/>
              <a:sym typeface="Franklin Gothic"/>
            </a:endParaRPr>
          </a:p>
          <a:p>
            <a:pPr marL="360000" marR="0" lvl="0" indent="-268900" algn="l" rtl="0">
              <a:lnSpc>
                <a:spcPct val="100000"/>
              </a:lnSpc>
              <a:spcBef>
                <a:spcPts val="0"/>
              </a:spcBef>
              <a:spcAft>
                <a:spcPts val="0"/>
              </a:spcAft>
              <a:buClr>
                <a:srgbClr val="002387"/>
              </a:buClr>
              <a:buSzPts val="1400"/>
              <a:buFont typeface="Franklin Gothic"/>
              <a:buAutoNum type="arabicPeriod"/>
            </a:pPr>
            <a:r>
              <a:rPr lang="en-NZ" sz="1400">
                <a:solidFill>
                  <a:srgbClr val="002387"/>
                </a:solidFill>
                <a:latin typeface="Franklin Gothic"/>
                <a:ea typeface="Franklin Gothic"/>
                <a:cs typeface="Franklin Gothic"/>
                <a:sym typeface="Franklin Gothic"/>
              </a:rPr>
              <a:t>Deep dives to provide a FF view (‘vision’) on foundational issues/topics </a:t>
            </a:r>
            <a:endParaRPr sz="1400">
              <a:solidFill>
                <a:srgbClr val="002387"/>
              </a:solidFill>
              <a:latin typeface="Franklin Gothic"/>
              <a:ea typeface="Franklin Gothic"/>
              <a:cs typeface="Franklin Gothic"/>
              <a:sym typeface="Franklin Gothic"/>
            </a:endParaRPr>
          </a:p>
          <a:p>
            <a:pPr marL="360000" marR="0" lvl="0" indent="-268900" algn="l" rtl="0">
              <a:lnSpc>
                <a:spcPct val="100000"/>
              </a:lnSpc>
              <a:spcBef>
                <a:spcPts val="0"/>
              </a:spcBef>
              <a:spcAft>
                <a:spcPts val="0"/>
              </a:spcAft>
              <a:buClr>
                <a:srgbClr val="002387"/>
              </a:buClr>
              <a:buSzPts val="1400"/>
              <a:buFont typeface="Franklin Gothic"/>
              <a:buAutoNum type="arabicPeriod"/>
            </a:pPr>
            <a:r>
              <a:rPr lang="en-NZ" sz="1400">
                <a:solidFill>
                  <a:srgbClr val="002387"/>
                </a:solidFill>
                <a:latin typeface="Franklin Gothic"/>
                <a:ea typeface="Franklin Gothic"/>
                <a:cs typeface="Franklin Gothic"/>
                <a:sym typeface="Franklin Gothic"/>
              </a:rPr>
              <a:t>Knowledge sharing</a:t>
            </a:r>
            <a:endParaRPr sz="1400">
              <a:solidFill>
                <a:srgbClr val="002387"/>
              </a:solidFill>
              <a:latin typeface="Franklin Gothic"/>
              <a:ea typeface="Franklin Gothic"/>
              <a:cs typeface="Franklin Gothic"/>
              <a:sym typeface="Franklin Gothic"/>
            </a:endParaRPr>
          </a:p>
          <a:p>
            <a:pPr marL="360000" marR="0" lvl="0" indent="-268900" algn="l" rtl="0">
              <a:lnSpc>
                <a:spcPct val="100000"/>
              </a:lnSpc>
              <a:spcBef>
                <a:spcPts val="0"/>
              </a:spcBef>
              <a:spcAft>
                <a:spcPts val="0"/>
              </a:spcAft>
              <a:buClr>
                <a:srgbClr val="002387"/>
              </a:buClr>
              <a:buSzPts val="1400"/>
              <a:buFont typeface="Franklin Gothic"/>
              <a:buAutoNum type="arabicPeriod"/>
            </a:pPr>
            <a:r>
              <a:rPr lang="en-NZ" sz="1400">
                <a:solidFill>
                  <a:srgbClr val="002387"/>
                </a:solidFill>
                <a:latin typeface="Franklin Gothic"/>
                <a:ea typeface="Franklin Gothic"/>
                <a:cs typeface="Franklin Gothic"/>
                <a:sym typeface="Franklin Gothic"/>
              </a:rPr>
              <a:t>Support for learning-by-doing</a:t>
            </a: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300"/>
              </a:spcBef>
              <a:spcAft>
                <a:spcPts val="0"/>
              </a:spcAft>
              <a:buSzPts val="1800"/>
              <a:buNone/>
            </a:pPr>
            <a:r>
              <a:rPr lang="en-NZ" sz="1400" b="1">
                <a:solidFill>
                  <a:srgbClr val="002387"/>
                </a:solidFill>
                <a:latin typeface="Franklin Gothic"/>
                <a:ea typeface="Franklin Gothic"/>
                <a:cs typeface="Franklin Gothic"/>
                <a:sym typeface="Franklin Gothic"/>
              </a:rPr>
              <a:t>No other party is undertaking equivalent tasks</a:t>
            </a:r>
            <a:r>
              <a:rPr lang="en-NZ" sz="1400">
                <a:solidFill>
                  <a:srgbClr val="002387"/>
                </a:solidFill>
                <a:latin typeface="Franklin Gothic"/>
                <a:ea typeface="Franklin Gothic"/>
                <a:cs typeface="Franklin Gothic"/>
                <a:sym typeface="Franklin Gothic"/>
              </a:rPr>
              <a:t> (that we know of).  </a:t>
            </a:r>
            <a:r>
              <a:rPr lang="en-NZ" sz="1400" b="1">
                <a:solidFill>
                  <a:srgbClr val="002387"/>
                </a:solidFill>
                <a:latin typeface="Franklin Gothic"/>
                <a:ea typeface="Franklin Gothic"/>
                <a:cs typeface="Franklin Gothic"/>
                <a:sym typeface="Franklin Gothic"/>
              </a:rPr>
              <a:t> </a:t>
            </a: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600"/>
              </a:spcBef>
              <a:spcAft>
                <a:spcPts val="0"/>
              </a:spcAft>
              <a:buSzPts val="1800"/>
              <a:buNone/>
            </a:pPr>
            <a:r>
              <a:rPr lang="en-NZ" sz="1400" b="1" u="sng">
                <a:solidFill>
                  <a:srgbClr val="002387"/>
                </a:solidFill>
                <a:latin typeface="Franklin Gothic"/>
                <a:ea typeface="Franklin Gothic"/>
                <a:cs typeface="Franklin Gothic"/>
                <a:sym typeface="Franklin Gothic"/>
              </a:rPr>
              <a:t>Flexibility plan progress assessment</a:t>
            </a:r>
            <a:r>
              <a:rPr lang="en-NZ" sz="1400">
                <a:solidFill>
                  <a:srgbClr val="002387"/>
                </a:solidFill>
                <a:latin typeface="Franklin Gothic"/>
                <a:ea typeface="Franklin Gothic"/>
                <a:cs typeface="Franklin Gothic"/>
                <a:sym typeface="Franklin Gothic"/>
              </a:rPr>
              <a:t>. This is a must-do task required by the FF constitution. The 2026 focus is assessing and reporting progress. </a:t>
            </a:r>
            <a:r>
              <a:rPr lang="en-NZ" sz="1400" b="1" u="sng">
                <a:solidFill>
                  <a:srgbClr val="002387"/>
                </a:solidFill>
                <a:latin typeface="Franklin Gothic"/>
                <a:ea typeface="Franklin Gothic"/>
                <a:cs typeface="Franklin Gothic"/>
                <a:sym typeface="Franklin Gothic"/>
              </a:rPr>
              <a:t> </a:t>
            </a:r>
            <a:endParaRPr sz="1400" b="1" u="sng">
              <a:solidFill>
                <a:srgbClr val="002387"/>
              </a:solidFill>
              <a:latin typeface="Franklin Gothic"/>
              <a:ea typeface="Franklin Gothic"/>
              <a:cs typeface="Franklin Gothic"/>
              <a:sym typeface="Franklin Gothic"/>
            </a:endParaRPr>
          </a:p>
          <a:p>
            <a:pPr marL="288000" marR="0" lvl="0" indent="-256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activity is required March-May to produce the (3rd) progress report ahead of the 2026 AGM in July/August.</a:t>
            </a:r>
            <a:endParaRPr sz="1200">
              <a:solidFill>
                <a:srgbClr val="002387"/>
              </a:solidFill>
              <a:latin typeface="Franklin Gothic"/>
              <a:ea typeface="Franklin Gothic"/>
              <a:cs typeface="Franklin Gothic"/>
              <a:sym typeface="Franklin Gothic"/>
            </a:endParaRPr>
          </a:p>
          <a:p>
            <a:pPr marL="288000" marR="0" lvl="0" indent="-268900" algn="l" rtl="0">
              <a:lnSpc>
                <a:spcPct val="100000"/>
              </a:lnSpc>
              <a:spcBef>
                <a:spcPts val="300"/>
              </a:spcBef>
              <a:spcAft>
                <a:spcPts val="0"/>
              </a:spcAft>
              <a:buClr>
                <a:srgbClr val="002286"/>
              </a:buClr>
              <a:buSzPts val="1400"/>
              <a:buFont typeface="Franklin Gothic"/>
              <a:buChar char="-"/>
            </a:pPr>
            <a:r>
              <a:rPr lang="en-NZ" sz="1200">
                <a:solidFill>
                  <a:srgbClr val="002387"/>
                </a:solidFill>
                <a:latin typeface="Franklin Gothic"/>
                <a:ea typeface="Franklin Gothic"/>
                <a:cs typeface="Franklin Gothic"/>
                <a:sym typeface="Franklin Gothic"/>
              </a:rPr>
              <a:t>experience suggests that Member input is most easily (for them) and effectively obtained via workshops/structured discussions. </a:t>
            </a:r>
            <a:r>
              <a:rPr lang="en-NZ" sz="1400">
                <a:solidFill>
                  <a:srgbClr val="002387"/>
                </a:solidFill>
                <a:latin typeface="Franklin Gothic"/>
                <a:ea typeface="Franklin Gothic"/>
                <a:cs typeface="Franklin Gothic"/>
                <a:sym typeface="Franklin Gothic"/>
              </a:rPr>
              <a:t> </a:t>
            </a:r>
            <a:endParaRPr sz="1400" b="1" u="sng">
              <a:solidFill>
                <a:srgbClr val="002387"/>
              </a:solidFill>
              <a:latin typeface="Franklin Gothic"/>
              <a:ea typeface="Franklin Gothic"/>
              <a:cs typeface="Franklin Gothic"/>
              <a:sym typeface="Franklin Gothic"/>
            </a:endParaRPr>
          </a:p>
          <a:p>
            <a:pPr marL="0" marR="0" lvl="0" indent="0" algn="l" rtl="0">
              <a:lnSpc>
                <a:spcPct val="100000"/>
              </a:lnSpc>
              <a:spcBef>
                <a:spcPts val="300"/>
              </a:spcBef>
              <a:spcAft>
                <a:spcPts val="0"/>
              </a:spcAft>
              <a:buSzPts val="1800"/>
              <a:buNone/>
            </a:pPr>
            <a:r>
              <a:rPr lang="en-NZ" sz="1400">
                <a:solidFill>
                  <a:srgbClr val="002387"/>
                </a:solidFill>
                <a:latin typeface="Franklin Gothic"/>
                <a:ea typeface="Franklin Gothic"/>
                <a:cs typeface="Franklin Gothic"/>
                <a:sym typeface="Franklin Gothic"/>
              </a:rPr>
              <a:t>The progress report can include quantitative progress measures by using early (‘experimental’) metrics produced by Transpower for the ETF.</a:t>
            </a:r>
            <a:endParaRPr sz="1400">
              <a:solidFill>
                <a:srgbClr val="002387"/>
              </a:solidFill>
              <a:latin typeface="Franklin Gothic"/>
              <a:ea typeface="Franklin Gothic"/>
              <a:cs typeface="Franklin Gothic"/>
              <a:sym typeface="Franklin Gothic"/>
            </a:endParaRPr>
          </a:p>
          <a:p>
            <a:pPr marL="288000" marR="0" lvl="0" indent="-256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Deployed and potential flexible capacity reported in MW using FF estimates for 2025 and 2030. Metric gives an one-off indicative snapshot of available and potential flex</a:t>
            </a:r>
            <a:endParaRPr sz="1200">
              <a:solidFill>
                <a:srgbClr val="002387"/>
              </a:solidFill>
              <a:latin typeface="Franklin Gothic"/>
              <a:ea typeface="Franklin Gothic"/>
              <a:cs typeface="Franklin Gothic"/>
              <a:sym typeface="Franklin Gothic"/>
            </a:endParaRPr>
          </a:p>
          <a:p>
            <a:pPr marL="540000" lvl="1" indent="-256199"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Presented as a one-off standalone measure with commentary on the existing generation pipeline noting that flexible resources may help bridge supply gaps</a:t>
            </a:r>
            <a:endParaRPr sz="1200">
              <a:solidFill>
                <a:srgbClr val="002387"/>
              </a:solidFill>
              <a:latin typeface="Franklin Gothic"/>
              <a:ea typeface="Franklin Gothic"/>
              <a:cs typeface="Franklin Gothic"/>
              <a:sym typeface="Franklin Gothic"/>
            </a:endParaRPr>
          </a:p>
          <a:p>
            <a:pPr marL="288000" marR="0" lvl="0" indent="-256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Potential demand-side flexibility using EECA modelling. Metric gives a one-off indicative snapshot of how much electricity demand could be shifted away from peak periods under different uptake and incentive assumptions, and how this potential evolves through to 2040.</a:t>
            </a:r>
            <a:endParaRPr sz="1200">
              <a:solidFill>
                <a:srgbClr val="002387"/>
              </a:solidFill>
              <a:latin typeface="Franklin Gothic"/>
              <a:ea typeface="Franklin Gothic"/>
              <a:cs typeface="Franklin Gothic"/>
              <a:sym typeface="Franklin Gothic"/>
            </a:endParaRPr>
          </a:p>
          <a:p>
            <a:pPr marL="540000" marR="0" lvl="1" indent="-256199"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Presented as supporting context illustrating the potential scale and role of demand-side flexibility in future system operation.</a:t>
            </a:r>
            <a:endParaRPr sz="1100">
              <a:solidFill>
                <a:srgbClr val="0C64C0"/>
              </a:solidFill>
            </a:endParaRPr>
          </a:p>
          <a:p>
            <a:pPr marL="288000" marR="0" lvl="0" indent="-256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Aggregate distributed stationary battery storage reported in MW using MBIE data on residential solar installations with battery storage. Metric gives an ongoing indication of household-level battery capacity available to provide flexibility.</a:t>
            </a: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300"/>
              </a:spcBef>
              <a:spcAft>
                <a:spcPts val="0"/>
              </a:spcAft>
              <a:buSzPts val="1800"/>
              <a:buNone/>
            </a:pPr>
            <a:r>
              <a:rPr lang="en-NZ" sz="1400">
                <a:solidFill>
                  <a:srgbClr val="002387"/>
                </a:solidFill>
                <a:latin typeface="Franklin Gothic"/>
                <a:ea typeface="Franklin Gothic"/>
                <a:cs typeface="Franklin Gothic"/>
                <a:sym typeface="Franklin Gothic"/>
              </a:rPr>
              <a:t>Flex data is incomplete, but the EA has detailed data on flex contracted by retailers  </a:t>
            </a:r>
            <a:endParaRPr sz="1200">
              <a:solidFill>
                <a:srgbClr val="002387"/>
              </a:solidFill>
              <a:latin typeface="Franklin Gothic"/>
              <a:ea typeface="Franklin Gothic"/>
              <a:cs typeface="Franklin Gothic"/>
              <a:sym typeface="Franklin Gothic"/>
            </a:endParaRPr>
          </a:p>
          <a:p>
            <a:pPr marL="288000" marR="0" lvl="0" indent="-256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Transpower observes that existing data is ambiguous and incomplete. System-wide flexibility data is not yet available through a single, comprehensive public dataset. Much of the required data is held across multiple organisations and is not collected in a consistent or centralised way. Desirable data (MW and MWh) = number of ICPs providing water heating flexibility; C&amp;I flex; EV charging; and EV batteries</a:t>
            </a:r>
            <a:endParaRPr sz="1200">
              <a:solidFill>
                <a:srgbClr val="002387"/>
              </a:solidFill>
              <a:latin typeface="Franklin Gothic"/>
              <a:ea typeface="Franklin Gothic"/>
              <a:cs typeface="Franklin Gothic"/>
              <a:sym typeface="Franklin Gothic"/>
            </a:endParaRPr>
          </a:p>
          <a:p>
            <a:pPr marL="288000" marR="0" lvl="0" indent="-256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BUT. Data available via the </a:t>
            </a:r>
            <a:r>
              <a:rPr lang="en-NZ" sz="1200" u="sng">
                <a:solidFill>
                  <a:schemeClr val="hlink"/>
                </a:solidFill>
                <a:latin typeface="Franklin Gothic"/>
                <a:ea typeface="Franklin Gothic"/>
                <a:cs typeface="Franklin Gothic"/>
                <a:sym typeface="Franklin Gothic"/>
                <a:hlinkClick r:id="rId3"/>
              </a:rPr>
              <a:t>EA retail market monitoring notice</a:t>
            </a:r>
            <a:r>
              <a:rPr lang="en-NZ" sz="1200">
                <a:solidFill>
                  <a:srgbClr val="002387"/>
                </a:solidFill>
                <a:latin typeface="Franklin Gothic"/>
                <a:ea typeface="Franklin Gothic"/>
                <a:cs typeface="Franklin Gothic"/>
                <a:sym typeface="Franklin Gothic"/>
              </a:rPr>
              <a:t> (monthly from 01-25) includes: # resources/providers (contracts); source of flex (EV, water cylinder, battery, C&amp;I etc), purpose (reserves, congestion or outage management, spot/network charge avoidance); capacity (MW); and flex used.  </a:t>
            </a:r>
            <a:endParaRPr sz="1200">
              <a:solidFill>
                <a:srgbClr val="002387"/>
              </a:solidFill>
              <a:latin typeface="Franklin Gothic"/>
              <a:ea typeface="Franklin Gothic"/>
              <a:cs typeface="Franklin Gothic"/>
              <a:sym typeface="Franklin Gothic"/>
            </a:endParaRPr>
          </a:p>
          <a:p>
            <a:pPr marL="540000" marR="0" lvl="1" indent="-256199"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the data has not yet been analysed / used.</a:t>
            </a:r>
            <a:endParaRPr sz="1100">
              <a:solidFill>
                <a:srgbClr val="0C64C0"/>
              </a:solidFill>
            </a:endParaRPr>
          </a:p>
          <a:p>
            <a:pPr marL="0" lvl="0" indent="0" algn="l" rtl="0">
              <a:lnSpc>
                <a:spcPct val="100000"/>
              </a:lnSpc>
              <a:spcBef>
                <a:spcPts val="300"/>
              </a:spcBef>
              <a:spcAft>
                <a:spcPts val="0"/>
              </a:spcAft>
              <a:buSzPts val="1800"/>
              <a:buNone/>
            </a:pPr>
            <a:endParaRPr sz="1200">
              <a:solidFill>
                <a:srgbClr val="002387"/>
              </a:solidFill>
              <a:latin typeface="Franklin Gothic"/>
              <a:ea typeface="Franklin Gothic"/>
              <a:cs typeface="Franklin Gothic"/>
              <a:sym typeface="Franklin Gothic"/>
            </a:endParaRPr>
          </a:p>
        </p:txBody>
      </p:sp>
      <p:sp>
        <p:nvSpPr>
          <p:cNvPr id="167" name="Google Shape;167;p8"/>
          <p:cNvSpPr txBox="1"/>
          <p:nvPr/>
        </p:nvSpPr>
        <p:spPr>
          <a:xfrm>
            <a:off x="7177150" y="103950"/>
            <a:ext cx="4919100" cy="615600"/>
          </a:xfrm>
          <a:prstGeom prst="rect">
            <a:avLst/>
          </a:prstGeom>
          <a:noFill/>
          <a:ln>
            <a:noFill/>
          </a:ln>
        </p:spPr>
        <p:txBody>
          <a:bodyPr spcFirstLastPara="1" wrap="square" lIns="91425" tIns="91425" rIns="91425" bIns="91425" anchor="t" anchorCtr="0">
            <a:spAutoFit/>
          </a:bodyPr>
          <a:lstStyle/>
          <a:p>
            <a:pPr marL="72000" marR="0" lvl="0" indent="0" algn="l" rtl="0">
              <a:lnSpc>
                <a:spcPct val="100000"/>
              </a:lnSpc>
              <a:spcBef>
                <a:spcPts val="600"/>
              </a:spcBef>
              <a:spcAft>
                <a:spcPts val="0"/>
              </a:spcAft>
              <a:buClr>
                <a:schemeClr val="dk1"/>
              </a:buClr>
              <a:buSzPts val="1800"/>
              <a:buFont typeface="Arial"/>
              <a:buNone/>
            </a:pPr>
            <a:r>
              <a:rPr lang="en-NZ" sz="1400" b="0" i="0" u="none" strike="noStrike" cap="none">
                <a:solidFill>
                  <a:srgbClr val="FF0000"/>
                </a:solidFill>
                <a:latin typeface="Arial"/>
                <a:ea typeface="Arial"/>
                <a:cs typeface="Arial"/>
                <a:sym typeface="Arial"/>
              </a:rPr>
              <a:t>Actions: </a:t>
            </a:r>
            <a:r>
              <a:rPr lang="en-NZ" sz="1400" b="0" i="0" u="none" strike="noStrike" cap="none">
                <a:solidFill>
                  <a:srgbClr val="002387"/>
                </a:solidFill>
                <a:latin typeface="Franklin Gothic"/>
                <a:ea typeface="Franklin Gothic"/>
                <a:cs typeface="Franklin Gothic"/>
                <a:sym typeface="Franklin Gothic"/>
              </a:rPr>
              <a:t>Ask the EA observer to report back on options to quickly produce flex metrics using retailer flex data.</a:t>
            </a:r>
            <a:endParaRPr sz="1400" b="0" i="0" u="none" strike="noStrike" cap="none">
              <a:solidFill>
                <a:srgbClr val="FF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g3bd68cbbf2b_0_8"/>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11</a:t>
            </a:fld>
            <a:endParaRPr/>
          </a:p>
        </p:txBody>
      </p:sp>
      <p:sp>
        <p:nvSpPr>
          <p:cNvPr id="173" name="Google Shape;173;g3bd68cbbf2b_0_8"/>
          <p:cNvSpPr txBox="1">
            <a:spLocks noGrp="1"/>
          </p:cNvSpPr>
          <p:nvPr>
            <p:ph type="title"/>
          </p:nvPr>
        </p:nvSpPr>
        <p:spPr>
          <a:xfrm>
            <a:off x="481500" y="103950"/>
            <a:ext cx="10482900" cy="828000"/>
          </a:xfrm>
          <a:prstGeom prst="rect">
            <a:avLst/>
          </a:prstGeom>
          <a:noFill/>
          <a:ln>
            <a:noFill/>
          </a:ln>
        </p:spPr>
        <p:txBody>
          <a:bodyPr spcFirstLastPara="1" wrap="square" lIns="91425" tIns="45700" rIns="91425" bIns="45700" anchor="ctr" anchorCtr="0">
            <a:normAutofit/>
          </a:bodyPr>
          <a:lstStyle/>
          <a:p>
            <a:pPr marL="72000" marR="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4 Workplan (2) </a:t>
            </a:r>
            <a:endParaRPr sz="2400">
              <a:solidFill>
                <a:srgbClr val="FF4331"/>
              </a:solidFill>
              <a:latin typeface="Franklin Gothic"/>
              <a:ea typeface="Franklin Gothic"/>
              <a:cs typeface="Franklin Gothic"/>
              <a:sym typeface="Franklin Gothic"/>
            </a:endParaRPr>
          </a:p>
        </p:txBody>
      </p:sp>
      <p:sp>
        <p:nvSpPr>
          <p:cNvPr id="174" name="Google Shape;174;g3bd68cbbf2b_0_8"/>
          <p:cNvSpPr txBox="1">
            <a:spLocks noGrp="1"/>
          </p:cNvSpPr>
          <p:nvPr>
            <p:ph type="body" idx="1"/>
          </p:nvPr>
        </p:nvSpPr>
        <p:spPr>
          <a:xfrm>
            <a:off x="481500" y="744275"/>
            <a:ext cx="11229000" cy="6100800"/>
          </a:xfrm>
          <a:prstGeom prst="rect">
            <a:avLst/>
          </a:prstGeom>
          <a:noFill/>
          <a:ln>
            <a:noFill/>
          </a:ln>
        </p:spPr>
        <p:txBody>
          <a:bodyPr spcFirstLastPara="1" wrap="square" lIns="91425" tIns="45700" rIns="91425" bIns="45700" anchor="t" anchorCtr="0">
            <a:noAutofit/>
          </a:bodyPr>
          <a:lstStyle/>
          <a:p>
            <a:pPr marL="72000" lvl="0" indent="0" algn="l" rtl="0">
              <a:lnSpc>
                <a:spcPct val="100000"/>
              </a:lnSpc>
              <a:spcBef>
                <a:spcPts val="300"/>
              </a:spcBef>
              <a:spcAft>
                <a:spcPts val="0"/>
              </a:spcAft>
              <a:buSzPts val="1800"/>
              <a:buNone/>
            </a:pPr>
            <a:r>
              <a:rPr lang="en-NZ" sz="1400" b="1" u="sng">
                <a:solidFill>
                  <a:srgbClr val="002387"/>
                </a:solidFill>
                <a:latin typeface="Franklin Gothic"/>
                <a:ea typeface="Franklin Gothic"/>
                <a:cs typeface="Franklin Gothic"/>
                <a:sym typeface="Franklin Gothic"/>
              </a:rPr>
              <a:t>Deep dives</a:t>
            </a:r>
            <a:r>
              <a:rPr lang="en-NZ" sz="1400">
                <a:solidFill>
                  <a:srgbClr val="002387"/>
                </a:solidFill>
                <a:latin typeface="Franklin Gothic"/>
                <a:ea typeface="Franklin Gothic"/>
                <a:cs typeface="Franklin Gothic"/>
                <a:sym typeface="Franklin Gothic"/>
              </a:rPr>
              <a:t>. These provide the foundation for FF advice about priorities/dead-ends etc for learning-by-doing and regulatory action for critical topics/issues by filling obvious gaps in understanding of the problems/opportunities. </a:t>
            </a:r>
            <a:endParaRPr sz="14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FF Members have decided that the two most pressing gaps are Digitalisation and Pricing/orchestration.</a:t>
            </a:r>
            <a:endParaRPr sz="1200">
              <a:solidFill>
                <a:srgbClr val="002387"/>
              </a:solidFill>
              <a:latin typeface="Franklin Gothic"/>
              <a:ea typeface="Franklin Gothic"/>
              <a:cs typeface="Franklin Gothic"/>
              <a:sym typeface="Franklin Gothic"/>
            </a:endParaRPr>
          </a:p>
          <a:p>
            <a:pPr marL="72000" lvl="0" indent="0" algn="l" rtl="0">
              <a:lnSpc>
                <a:spcPct val="100000"/>
              </a:lnSpc>
              <a:spcBef>
                <a:spcPts val="300"/>
              </a:spcBef>
              <a:spcAft>
                <a:spcPts val="0"/>
              </a:spcAft>
              <a:buSzPts val="1800"/>
              <a:buNone/>
            </a:pPr>
            <a:r>
              <a:rPr lang="en-NZ" sz="1400" u="sng">
                <a:solidFill>
                  <a:srgbClr val="002387"/>
                </a:solidFill>
                <a:latin typeface="Franklin Gothic"/>
                <a:ea typeface="Franklin Gothic"/>
                <a:cs typeface="Franklin Gothic"/>
                <a:sym typeface="Franklin Gothic"/>
              </a:rPr>
              <a:t>Deep dive</a:t>
            </a:r>
            <a:r>
              <a:rPr lang="en-NZ" sz="1400">
                <a:solidFill>
                  <a:srgbClr val="002387"/>
                </a:solidFill>
                <a:latin typeface="Franklin Gothic"/>
                <a:ea typeface="Franklin Gothic"/>
                <a:cs typeface="Franklin Gothic"/>
                <a:sym typeface="Franklin Gothic"/>
              </a:rPr>
              <a:t> into the ‘digitalisation and data’ snake pit.</a:t>
            </a:r>
            <a:r>
              <a:rPr lang="en-NZ" sz="1400" b="1">
                <a:solidFill>
                  <a:srgbClr val="002387"/>
                </a:solidFill>
                <a:latin typeface="Franklin Gothic"/>
                <a:ea typeface="Franklin Gothic"/>
                <a:cs typeface="Franklin Gothic"/>
                <a:sym typeface="Franklin Gothic"/>
              </a:rPr>
              <a:t> </a:t>
            </a:r>
            <a:r>
              <a:rPr lang="en-NZ" sz="1400">
                <a:solidFill>
                  <a:srgbClr val="002387"/>
                </a:solidFill>
                <a:latin typeface="Franklin Gothic"/>
                <a:ea typeface="Franklin Gothic"/>
                <a:cs typeface="Franklin Gothic"/>
                <a:sym typeface="Franklin Gothic"/>
              </a:rPr>
              <a:t>Very little progress since December with focus during January on Pricing and orchestration mechanisms and arranging workshops </a:t>
            </a:r>
            <a:endParaRPr sz="14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FF member input, corroborated by </a:t>
            </a:r>
            <a:r>
              <a:rPr lang="en-NZ" sz="1200" u="sng">
                <a:solidFill>
                  <a:schemeClr val="hlink"/>
                </a:solidFill>
                <a:latin typeface="Franklin Gothic"/>
                <a:ea typeface="Franklin Gothic"/>
                <a:cs typeface="Franklin Gothic"/>
                <a:sym typeface="Franklin Gothic"/>
                <a:hlinkClick r:id="rId3"/>
              </a:rPr>
              <a:t>UK digitalisation plan</a:t>
            </a:r>
            <a:r>
              <a:rPr lang="en-NZ" sz="1200">
                <a:solidFill>
                  <a:srgbClr val="002387"/>
                </a:solidFill>
                <a:latin typeface="Franklin Gothic"/>
                <a:ea typeface="Franklin Gothic"/>
                <a:cs typeface="Franklin Gothic"/>
                <a:sym typeface="Franklin Gothic"/>
              </a:rPr>
              <a:t>, provided a sound foundation for a FF perspective… the availability of this was discussed with the EA.   </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A draft FF insights could be delivered with 10 days focused effort.</a:t>
            </a:r>
            <a:endParaRPr sz="1200">
              <a:solidFill>
                <a:srgbClr val="002387"/>
              </a:solidFill>
              <a:latin typeface="Franklin Gothic"/>
              <a:ea typeface="Franklin Gothic"/>
              <a:cs typeface="Franklin Gothic"/>
              <a:sym typeface="Franklin Gothic"/>
            </a:endParaRPr>
          </a:p>
          <a:p>
            <a:pPr marL="72000" marR="0" lvl="0" indent="0" algn="l" rtl="0">
              <a:lnSpc>
                <a:spcPct val="100000"/>
              </a:lnSpc>
              <a:spcBef>
                <a:spcPts val="300"/>
              </a:spcBef>
              <a:spcAft>
                <a:spcPts val="0"/>
              </a:spcAft>
              <a:buSzPts val="1800"/>
              <a:buNone/>
            </a:pPr>
            <a:r>
              <a:rPr lang="en-NZ" sz="1400" u="sng">
                <a:solidFill>
                  <a:srgbClr val="002387"/>
                </a:solidFill>
                <a:latin typeface="Franklin Gothic"/>
                <a:ea typeface="Franklin Gothic"/>
                <a:cs typeface="Franklin Gothic"/>
                <a:sym typeface="Franklin Gothic"/>
              </a:rPr>
              <a:t>Deep dive</a:t>
            </a:r>
            <a:r>
              <a:rPr lang="en-NZ" sz="1400">
                <a:solidFill>
                  <a:srgbClr val="002387"/>
                </a:solidFill>
                <a:latin typeface="Franklin Gothic"/>
                <a:ea typeface="Franklin Gothic"/>
                <a:cs typeface="Franklin Gothic"/>
                <a:sym typeface="Franklin Gothic"/>
              </a:rPr>
              <a:t> on pricing and orchestration mechanisms… </a:t>
            </a:r>
            <a:r>
              <a:rPr lang="en-NZ" sz="1400" u="sng">
                <a:solidFill>
                  <a:schemeClr val="hlink"/>
                </a:solidFill>
                <a:latin typeface="Franklin Gothic"/>
                <a:ea typeface="Franklin Gothic"/>
                <a:cs typeface="Franklin Gothic"/>
                <a:sym typeface="Franklin Gothic"/>
                <a:hlinkClick r:id="rId4"/>
              </a:rPr>
              <a:t>This note</a:t>
            </a:r>
            <a:r>
              <a:rPr lang="en-NZ" sz="1400">
                <a:solidFill>
                  <a:srgbClr val="002387"/>
                </a:solidFill>
                <a:latin typeface="Franklin Gothic"/>
                <a:ea typeface="Franklin Gothic"/>
                <a:cs typeface="Franklin Gothic"/>
                <a:sym typeface="Franklin Gothic"/>
              </a:rPr>
              <a:t> happened in January. It provides the context for a project to consider and identify a suite of pricing and physical orchestration mechanisms to practically support and enable a smart, flexible power system. It was shared with a selection of FF members and the EA on 5 February. </a:t>
            </a:r>
            <a:endParaRPr sz="1200">
              <a:solidFill>
                <a:srgbClr val="002387"/>
              </a:solidFill>
              <a:latin typeface="Franklin Gothic"/>
              <a:ea typeface="Franklin Gothic"/>
              <a:cs typeface="Franklin Gothic"/>
              <a:sym typeface="Franklin Gothic"/>
            </a:endParaRPr>
          </a:p>
          <a:p>
            <a:pPr marL="360000" lvl="0" indent="-304900" algn="l" rtl="0">
              <a:lnSpc>
                <a:spcPct val="100000"/>
              </a:lnSpc>
              <a:spcBef>
                <a:spcPts val="300"/>
              </a:spcBef>
              <a:spcAft>
                <a:spcPts val="0"/>
              </a:spcAft>
              <a:buClr>
                <a:srgbClr val="002387"/>
              </a:buClr>
              <a:buSzPts val="1400"/>
              <a:buFont typeface="Franklin Gothic"/>
              <a:buChar char="-"/>
            </a:pPr>
            <a:r>
              <a:rPr lang="en-NZ" sz="1200">
                <a:solidFill>
                  <a:srgbClr val="002387"/>
                </a:solidFill>
                <a:latin typeface="Franklin Gothic"/>
                <a:ea typeface="Franklin Gothic"/>
                <a:cs typeface="Franklin Gothic"/>
                <a:sym typeface="Franklin Gothic"/>
              </a:rPr>
              <a:t>the topic is a top priority of FF Members (action #5 from Flex Day 2026 - see notes page for details), and this has been reiterated in comments at FF workshops so far this year (Powerco, Transpower etc). Unless the issues/questions in the note are addressed, we cannot be confident that practical solutions being developed are robust or enduring. </a:t>
            </a:r>
            <a:endParaRPr sz="1200">
              <a:solidFill>
                <a:srgbClr val="002387"/>
              </a:solidFill>
              <a:latin typeface="Franklin Gothic"/>
              <a:ea typeface="Franklin Gothic"/>
              <a:cs typeface="Franklin Gothic"/>
              <a:sym typeface="Franklin Gothic"/>
            </a:endParaRPr>
          </a:p>
          <a:p>
            <a:pPr marL="360000" lvl="0" indent="-304900" algn="l" rtl="0">
              <a:lnSpc>
                <a:spcPct val="100000"/>
              </a:lnSpc>
              <a:spcBef>
                <a:spcPts val="300"/>
              </a:spcBef>
              <a:spcAft>
                <a:spcPts val="0"/>
              </a:spcAft>
              <a:buClr>
                <a:srgbClr val="002387"/>
              </a:buClr>
              <a:buSzPts val="1400"/>
              <a:buFont typeface="Franklin Gothic"/>
              <a:buChar char="-"/>
            </a:pPr>
            <a:r>
              <a:rPr lang="en-NZ" sz="1200">
                <a:solidFill>
                  <a:srgbClr val="002387"/>
                </a:solidFill>
                <a:latin typeface="Franklin Gothic"/>
                <a:ea typeface="Franklin Gothic"/>
                <a:cs typeface="Franklin Gothic"/>
                <a:sym typeface="Franklin Gothic"/>
              </a:rPr>
              <a:t>FF resources are not sufficient to progress this task. See item 2 for discussion of delivery/resourcing options.</a:t>
            </a:r>
            <a:endParaRPr sz="1200">
              <a:solidFill>
                <a:srgbClr val="002387"/>
              </a:solidFill>
              <a:latin typeface="Franklin Gothic"/>
              <a:ea typeface="Franklin Gothic"/>
              <a:cs typeface="Franklin Gothic"/>
              <a:sym typeface="Franklin Gothic"/>
            </a:endParaRPr>
          </a:p>
          <a:p>
            <a:pPr marL="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a:p>
            <a:pPr marL="72000" marR="0" lvl="0" indent="0" algn="l" rtl="0">
              <a:lnSpc>
                <a:spcPct val="100000"/>
              </a:lnSpc>
              <a:spcBef>
                <a:spcPts val="300"/>
              </a:spcBef>
              <a:spcAft>
                <a:spcPts val="0"/>
              </a:spcAft>
              <a:buClr>
                <a:srgbClr val="000000"/>
              </a:buClr>
              <a:buSzPts val="1800"/>
              <a:buFont typeface="Arial"/>
              <a:buNone/>
            </a:pPr>
            <a:r>
              <a:rPr lang="en-NZ" sz="1400" b="1" u="sng">
                <a:solidFill>
                  <a:srgbClr val="002387"/>
                </a:solidFill>
                <a:latin typeface="Franklin Gothic"/>
                <a:ea typeface="Franklin Gothic"/>
                <a:cs typeface="Franklin Gothic"/>
                <a:sym typeface="Franklin Gothic"/>
              </a:rPr>
              <a:t>Knowledge sharing</a:t>
            </a:r>
            <a:r>
              <a:rPr lang="en-NZ" sz="1400">
                <a:solidFill>
                  <a:srgbClr val="002387"/>
                </a:solidFill>
                <a:latin typeface="Franklin Gothic"/>
                <a:ea typeface="Franklin Gothic"/>
                <a:cs typeface="Franklin Gothic"/>
                <a:sym typeface="Franklin Gothic"/>
              </a:rPr>
              <a:t>. Information and updates on flex-y activity are: not regularly shared (if at all); scattered across many websites; and provide varying levels of detail. FF Members very much want more current information on who is doing what.  </a:t>
            </a:r>
            <a:endParaRPr sz="1400">
              <a:solidFill>
                <a:srgbClr val="002387"/>
              </a:solidFill>
              <a:latin typeface="Franklin Gothic"/>
              <a:ea typeface="Franklin Gothic"/>
              <a:cs typeface="Franklin Gothic"/>
              <a:sym typeface="Franklin Gothic"/>
            </a:endParaRPr>
          </a:p>
          <a:p>
            <a:pPr marL="360000" marR="0" lvl="0" indent="-304900" algn="l" rtl="0">
              <a:lnSpc>
                <a:spcPct val="100000"/>
              </a:lnSpc>
              <a:spcBef>
                <a:spcPts val="300"/>
              </a:spcBef>
              <a:spcAft>
                <a:spcPts val="0"/>
              </a:spcAft>
              <a:buClr>
                <a:srgbClr val="002387"/>
              </a:buClr>
              <a:buSzPts val="1400"/>
              <a:buFont typeface="Franklin Gothic"/>
              <a:buChar char="-"/>
            </a:pPr>
            <a:r>
              <a:rPr lang="en-NZ" sz="1200">
                <a:solidFill>
                  <a:srgbClr val="002387"/>
                </a:solidFill>
                <a:latin typeface="Franklin Gothic"/>
                <a:ea typeface="Franklin Gothic"/>
                <a:cs typeface="Franklin Gothic"/>
                <a:sym typeface="Franklin Gothic"/>
              </a:rPr>
              <a:t>the Knowledge Hub is slowly growing… curation requires time/effort</a:t>
            </a:r>
            <a:endParaRPr sz="1200">
              <a:solidFill>
                <a:srgbClr val="002387"/>
              </a:solidFill>
              <a:latin typeface="Franklin Gothic"/>
              <a:ea typeface="Franklin Gothic"/>
              <a:cs typeface="Franklin Gothic"/>
              <a:sym typeface="Franklin Gothic"/>
            </a:endParaRPr>
          </a:p>
          <a:p>
            <a:pPr marL="360000" marR="0" lvl="0" indent="-304900" algn="l" rtl="0">
              <a:lnSpc>
                <a:spcPct val="100000"/>
              </a:lnSpc>
              <a:spcBef>
                <a:spcPts val="300"/>
              </a:spcBef>
              <a:spcAft>
                <a:spcPts val="0"/>
              </a:spcAft>
              <a:buClr>
                <a:srgbClr val="002387"/>
              </a:buClr>
              <a:buSzPts val="1400"/>
              <a:buFont typeface="Franklin Gothic"/>
              <a:buChar char="-"/>
            </a:pPr>
            <a:r>
              <a:rPr lang="en-NZ" sz="1200">
                <a:solidFill>
                  <a:srgbClr val="002387"/>
                </a:solidFill>
                <a:latin typeface="Franklin Gothic"/>
                <a:ea typeface="Franklin Gothic"/>
                <a:cs typeface="Franklin Gothic"/>
                <a:sym typeface="Franklin Gothic"/>
              </a:rPr>
              <a:t>3 flex project updates were published to the KH 12/25 and work is underway for an update on the Queenstown electrification accelerator project. Updates will be produced regularly as info becomes available.  </a:t>
            </a:r>
            <a:endParaRPr sz="1200">
              <a:solidFill>
                <a:srgbClr val="002387"/>
              </a:solidFill>
              <a:latin typeface="Franklin Gothic"/>
              <a:ea typeface="Franklin Gothic"/>
              <a:cs typeface="Franklin Gothic"/>
              <a:sym typeface="Franklin Gothic"/>
            </a:endParaRPr>
          </a:p>
          <a:p>
            <a:pPr marL="630000" marR="0" lvl="1" indent="-257175"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note: information was requested 12/25 for updates on the Scaled DF projects, but holidays etc delayed progress</a:t>
            </a:r>
            <a:endParaRPr sz="1200">
              <a:solidFill>
                <a:srgbClr val="002387"/>
              </a:solidFill>
              <a:latin typeface="Franklin Gothic"/>
              <a:ea typeface="Franklin Gothic"/>
              <a:cs typeface="Franklin Gothic"/>
              <a:sym typeface="Franklin Gothic"/>
            </a:endParaRPr>
          </a:p>
          <a:p>
            <a:pPr marL="360000" marR="0" lvl="0" indent="-304900" algn="l" rtl="0">
              <a:lnSpc>
                <a:spcPct val="100000"/>
              </a:lnSpc>
              <a:spcBef>
                <a:spcPts val="300"/>
              </a:spcBef>
              <a:spcAft>
                <a:spcPts val="0"/>
              </a:spcAft>
              <a:buClr>
                <a:srgbClr val="002387"/>
              </a:buClr>
              <a:buSzPts val="1400"/>
              <a:buFont typeface="Franklin Gothic"/>
              <a:buChar char="-"/>
            </a:pPr>
            <a:r>
              <a:rPr lang="en-NZ" sz="1200">
                <a:solidFill>
                  <a:srgbClr val="002387"/>
                </a:solidFill>
                <a:latin typeface="Franklin Gothic"/>
                <a:ea typeface="Franklin Gothic"/>
                <a:cs typeface="Franklin Gothic"/>
                <a:sym typeface="Franklin Gothic"/>
              </a:rPr>
              <a:t>monthly lunchtime sessions kicked off 04/02 with Rewiring Aotearoa. Next up are: 4 March… Zohreh Saliman, PHD student, University of Auckland will share the cost-benefit analysis of multiple trading relationships arrangements; and 1 April… James Tipping, GM, Vector will share what Vector is thinking and doing to provide more accurate pricing signals options</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an occasional webinar series with international experts is being organised…</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Flex Day 2026… initial thinking on time, place and theme = September or October in Wellington or Auckland focusing on practical experience (field trips?). </a:t>
            </a:r>
            <a:endParaRPr sz="1200">
              <a:solidFill>
                <a:srgbClr val="002387"/>
              </a:solidFill>
              <a:latin typeface="Franklin Gothic"/>
              <a:ea typeface="Franklin Gothic"/>
              <a:cs typeface="Franklin Gothic"/>
              <a:sym typeface="Franklin Gothic"/>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g38ede5ebd95_0_1"/>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12</a:t>
            </a:fld>
            <a:endParaRPr/>
          </a:p>
        </p:txBody>
      </p:sp>
      <p:sp>
        <p:nvSpPr>
          <p:cNvPr id="180" name="Google Shape;180;g38ede5ebd95_0_1"/>
          <p:cNvSpPr txBox="1">
            <a:spLocks noGrp="1"/>
          </p:cNvSpPr>
          <p:nvPr>
            <p:ph type="title"/>
          </p:nvPr>
        </p:nvSpPr>
        <p:spPr>
          <a:xfrm>
            <a:off x="481500" y="103950"/>
            <a:ext cx="10482900" cy="828000"/>
          </a:xfrm>
          <a:prstGeom prst="rect">
            <a:avLst/>
          </a:prstGeom>
          <a:noFill/>
          <a:ln>
            <a:noFill/>
          </a:ln>
        </p:spPr>
        <p:txBody>
          <a:bodyPr spcFirstLastPara="1" wrap="square" lIns="91425" tIns="45700" rIns="91425" bIns="45700" anchor="ctr" anchorCtr="0">
            <a:normAutofit/>
          </a:bodyPr>
          <a:lstStyle/>
          <a:p>
            <a:pPr marL="72000" marR="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4 Workplan (3) </a:t>
            </a:r>
            <a:endParaRPr sz="2400">
              <a:solidFill>
                <a:srgbClr val="FF4331"/>
              </a:solidFill>
              <a:latin typeface="Franklin Gothic"/>
              <a:ea typeface="Franklin Gothic"/>
              <a:cs typeface="Franklin Gothic"/>
              <a:sym typeface="Franklin Gothic"/>
            </a:endParaRPr>
          </a:p>
        </p:txBody>
      </p:sp>
      <p:sp>
        <p:nvSpPr>
          <p:cNvPr id="181" name="Google Shape;181;g38ede5ebd95_0_1"/>
          <p:cNvSpPr txBox="1">
            <a:spLocks noGrp="1"/>
          </p:cNvSpPr>
          <p:nvPr>
            <p:ph type="body" idx="1"/>
          </p:nvPr>
        </p:nvSpPr>
        <p:spPr>
          <a:xfrm>
            <a:off x="481500" y="866008"/>
            <a:ext cx="11229000" cy="5783100"/>
          </a:xfrm>
          <a:prstGeom prst="rect">
            <a:avLst/>
          </a:prstGeom>
          <a:noFill/>
          <a:ln>
            <a:noFill/>
          </a:ln>
        </p:spPr>
        <p:txBody>
          <a:bodyPr spcFirstLastPara="1" wrap="square" lIns="91425" tIns="45700" rIns="91425" bIns="45700" anchor="t" anchorCtr="0">
            <a:noAutofit/>
          </a:bodyPr>
          <a:lstStyle/>
          <a:p>
            <a:pPr marL="72000" marR="0" lvl="0" indent="0" algn="l" rtl="0">
              <a:lnSpc>
                <a:spcPct val="100000"/>
              </a:lnSpc>
              <a:spcBef>
                <a:spcPts val="300"/>
              </a:spcBef>
              <a:spcAft>
                <a:spcPts val="0"/>
              </a:spcAft>
              <a:buClr>
                <a:srgbClr val="000000"/>
              </a:buClr>
              <a:buSzPts val="1800"/>
              <a:buFont typeface="Arial"/>
              <a:buNone/>
            </a:pPr>
            <a:r>
              <a:rPr lang="en-NZ" sz="1400" b="1" u="sng">
                <a:solidFill>
                  <a:srgbClr val="002387"/>
                </a:solidFill>
                <a:latin typeface="Franklin Gothic"/>
                <a:ea typeface="Franklin Gothic"/>
                <a:cs typeface="Franklin Gothic"/>
                <a:sym typeface="Franklin Gothic"/>
              </a:rPr>
              <a:t>Support for learning-by-doing</a:t>
            </a:r>
            <a:r>
              <a:rPr lang="en-NZ" sz="1400">
                <a:solidFill>
                  <a:srgbClr val="002387"/>
                </a:solidFill>
                <a:latin typeface="Franklin Gothic"/>
                <a:ea typeface="Franklin Gothic"/>
                <a:cs typeface="Franklin Gothic"/>
                <a:sym typeface="Franklin Gothic"/>
              </a:rPr>
              <a:t>. FF is uniquely placed to enhance collaboration/synergies by joining dots between the diverse range of actors undertaking learning-by-doing. Activities include: </a:t>
            </a:r>
            <a:endParaRPr sz="14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occasional one-off workshops on behalf of a member(s) to streamline information/feedback gathering or concept testing etc, eg, workshop hosted for Transpower WBOP team.</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series of workshops on topics relevant to flex project design/delivery, and particularly inter-dependent issues/questions. See item 2 for discussion of request from EECA.</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286"/>
              </a:buClr>
              <a:buSzPts val="1200"/>
              <a:buFont typeface="Franklin Gothic"/>
              <a:buChar char="-"/>
            </a:pPr>
            <a:r>
              <a:rPr lang="en-NZ" sz="1200">
                <a:solidFill>
                  <a:srgbClr val="002387"/>
                </a:solidFill>
                <a:latin typeface="Franklin Gothic"/>
                <a:ea typeface="Franklin Gothic"/>
                <a:cs typeface="Franklin Gothic"/>
                <a:sym typeface="Franklin Gothic"/>
              </a:rPr>
              <a:t>active ‘brokering’ of cross-sector input to/participation in learning-by-doing, eg, supporting structured retailer/distributor interactions. See item 2 for discussion of request from EECA.</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supporting research coordination/collaboration to achieve: a standard research data set; more data sharing (for related/follow on research); greater sharing of research expertise; and minimising research duplication (and research gaps). Initial discussions had with Ara Ake, university Members and EECA. </a:t>
            </a:r>
            <a:endParaRPr sz="1200">
              <a:solidFill>
                <a:srgbClr val="002387"/>
              </a:solidFill>
              <a:latin typeface="Franklin Gothic"/>
              <a:ea typeface="Franklin Gothic"/>
              <a:cs typeface="Franklin Gothic"/>
              <a:sym typeface="Franklin Gothic"/>
            </a:endParaRPr>
          </a:p>
          <a:p>
            <a:pPr marL="0" marR="0" lvl="0" indent="0" algn="l" rtl="0">
              <a:lnSpc>
                <a:spcPct val="100000"/>
              </a:lnSpc>
              <a:spcBef>
                <a:spcPts val="300"/>
              </a:spcBef>
              <a:spcAft>
                <a:spcPts val="0"/>
              </a:spcAft>
              <a:buSzPts val="1800"/>
              <a:buNone/>
            </a:pPr>
            <a:endParaRPr sz="1200">
              <a:solidFill>
                <a:srgbClr val="002387"/>
              </a:solidFill>
              <a:latin typeface="Franklin Gothic"/>
              <a:ea typeface="Franklin Gothic"/>
              <a:cs typeface="Franklin Gothic"/>
              <a:sym typeface="Franklin Gothic"/>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5"/>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NZ"/>
              <a:t>13</a:t>
            </a:fld>
            <a:endParaRPr/>
          </a:p>
        </p:txBody>
      </p:sp>
      <p:sp>
        <p:nvSpPr>
          <p:cNvPr id="187" name="Google Shape;187;p15"/>
          <p:cNvSpPr txBox="1">
            <a:spLocks noGrp="1"/>
          </p:cNvSpPr>
          <p:nvPr>
            <p:ph type="title"/>
          </p:nvPr>
        </p:nvSpPr>
        <p:spPr>
          <a:xfrm>
            <a:off x="368450" y="228600"/>
            <a:ext cx="11160000" cy="685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5 Finance update (1)</a:t>
            </a:r>
            <a:endParaRPr sz="2400">
              <a:solidFill>
                <a:srgbClr val="FF4331"/>
              </a:solidFill>
              <a:latin typeface="Franklin Gothic"/>
              <a:ea typeface="Franklin Gothic"/>
              <a:cs typeface="Franklin Gothic"/>
              <a:sym typeface="Franklin Gothic"/>
            </a:endParaRPr>
          </a:p>
        </p:txBody>
      </p:sp>
      <p:sp>
        <p:nvSpPr>
          <p:cNvPr id="188" name="Google Shape;188;p15"/>
          <p:cNvSpPr txBox="1">
            <a:spLocks noGrp="1"/>
          </p:cNvSpPr>
          <p:nvPr>
            <p:ph type="body" idx="1"/>
          </p:nvPr>
        </p:nvSpPr>
        <p:spPr>
          <a:xfrm>
            <a:off x="444650" y="870675"/>
            <a:ext cx="6887400" cy="1218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EF4637"/>
              </a:buClr>
              <a:buSzPts val="1280"/>
              <a:buNone/>
            </a:pPr>
            <a:r>
              <a:rPr lang="en-NZ" sz="1400">
                <a:solidFill>
                  <a:srgbClr val="EF4637"/>
                </a:solidFill>
                <a:latin typeface="Franklin Gothic"/>
                <a:ea typeface="Franklin Gothic"/>
                <a:cs typeface="Franklin Gothic"/>
                <a:sym typeface="Franklin Gothic"/>
              </a:rPr>
              <a:t>Purpose of this item: </a:t>
            </a:r>
            <a:endParaRPr sz="1400">
              <a:solidFill>
                <a:srgbClr val="002387"/>
              </a:solidFill>
              <a:latin typeface="Franklin Gothic"/>
              <a:ea typeface="Franklin Gothic"/>
              <a:cs typeface="Franklin Gothic"/>
              <a:sym typeface="Franklin Gothic"/>
            </a:endParaRPr>
          </a:p>
          <a:p>
            <a:pPr marL="216000" marR="0" lvl="0" indent="-216000" algn="l" rtl="0">
              <a:lnSpc>
                <a:spcPct val="100000"/>
              </a:lnSpc>
              <a:spcBef>
                <a:spcPts val="600"/>
              </a:spcBef>
              <a:spcAft>
                <a:spcPts val="0"/>
              </a:spcAft>
              <a:buClr>
                <a:srgbClr val="002387"/>
              </a:buClr>
              <a:buSzPts val="1120"/>
              <a:buFont typeface="Franklin Gothic"/>
              <a:buChar char="▪"/>
            </a:pPr>
            <a:r>
              <a:rPr lang="en-NZ" sz="1400">
                <a:solidFill>
                  <a:srgbClr val="002387"/>
                </a:solidFill>
                <a:latin typeface="Franklin Gothic"/>
                <a:ea typeface="Franklin Gothic"/>
                <a:cs typeface="Franklin Gothic"/>
                <a:sym typeface="Franklin Gothic"/>
              </a:rPr>
              <a:t>note budget v actual performance for 2025</a:t>
            </a:r>
            <a:endParaRPr sz="1400">
              <a:solidFill>
                <a:srgbClr val="002387"/>
              </a:solidFill>
              <a:latin typeface="Franklin Gothic"/>
              <a:ea typeface="Franklin Gothic"/>
              <a:cs typeface="Franklin Gothic"/>
              <a:sym typeface="Franklin Gothic"/>
            </a:endParaRPr>
          </a:p>
          <a:p>
            <a:pPr marL="216000" marR="0" lvl="0" indent="-216000" algn="l" rtl="0">
              <a:lnSpc>
                <a:spcPct val="100000"/>
              </a:lnSpc>
              <a:spcBef>
                <a:spcPts val="600"/>
              </a:spcBef>
              <a:spcAft>
                <a:spcPts val="0"/>
              </a:spcAft>
              <a:buClr>
                <a:srgbClr val="002387"/>
              </a:buClr>
              <a:buSzPts val="1120"/>
              <a:buFont typeface="Franklin Gothic"/>
              <a:buChar char="▪"/>
            </a:pPr>
            <a:r>
              <a:rPr lang="en-NZ" sz="1400">
                <a:solidFill>
                  <a:srgbClr val="002387"/>
                </a:solidFill>
                <a:latin typeface="Franklin Gothic"/>
                <a:ea typeface="Franklin Gothic"/>
                <a:cs typeface="Franklin Gothic"/>
                <a:sym typeface="Franklin Gothic"/>
              </a:rPr>
              <a:t>note status of membership renewals</a:t>
            </a:r>
            <a:endParaRPr sz="1400">
              <a:solidFill>
                <a:srgbClr val="FF4438"/>
              </a:solidFill>
              <a:latin typeface="Franklin Gothic"/>
              <a:ea typeface="Franklin Gothic"/>
              <a:cs typeface="Franklin Gothic"/>
              <a:sym typeface="Franklin Gothic"/>
            </a:endParaRPr>
          </a:p>
          <a:p>
            <a:pPr marL="216000" marR="0" lvl="0" indent="-216000" algn="l" rtl="0">
              <a:lnSpc>
                <a:spcPct val="100000"/>
              </a:lnSpc>
              <a:spcBef>
                <a:spcPts val="600"/>
              </a:spcBef>
              <a:spcAft>
                <a:spcPts val="0"/>
              </a:spcAft>
              <a:buClr>
                <a:srgbClr val="002387"/>
              </a:buClr>
              <a:buSzPts val="1120"/>
              <a:buFont typeface="Franklin Gothic"/>
              <a:buChar char="▪"/>
            </a:pPr>
            <a:r>
              <a:rPr lang="en-NZ" sz="1400">
                <a:solidFill>
                  <a:srgbClr val="002387"/>
                </a:solidFill>
                <a:latin typeface="Franklin Gothic"/>
                <a:ea typeface="Franklin Gothic"/>
                <a:cs typeface="Franklin Gothic"/>
                <a:sym typeface="Franklin Gothic"/>
              </a:rPr>
              <a:t>approve proposed budget allocations for 2026</a:t>
            </a: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600"/>
              </a:spcBef>
              <a:spcAft>
                <a:spcPts val="600"/>
              </a:spcAft>
              <a:buSzPts val="1800"/>
              <a:buNone/>
            </a:pPr>
            <a:endParaRPr sz="1400">
              <a:solidFill>
                <a:srgbClr val="002387"/>
              </a:solidFill>
              <a:latin typeface="Franklin Gothic"/>
              <a:ea typeface="Franklin Gothic"/>
              <a:cs typeface="Franklin Gothic"/>
              <a:sym typeface="Franklin Gothic"/>
            </a:endParaRPr>
          </a:p>
        </p:txBody>
      </p:sp>
      <p:sp>
        <p:nvSpPr>
          <p:cNvPr id="189" name="Google Shape;189;p15"/>
          <p:cNvSpPr txBox="1"/>
          <p:nvPr/>
        </p:nvSpPr>
        <p:spPr>
          <a:xfrm>
            <a:off x="444650" y="6017125"/>
            <a:ext cx="3658200" cy="615600"/>
          </a:xfrm>
          <a:prstGeom prst="rect">
            <a:avLst/>
          </a:prstGeom>
          <a:noFill/>
          <a:ln>
            <a:noFill/>
          </a:ln>
        </p:spPr>
        <p:txBody>
          <a:bodyPr spcFirstLastPara="1" wrap="square" lIns="91425" tIns="91425" rIns="91425" bIns="91425" anchor="t" anchorCtr="0">
            <a:spAutoFit/>
          </a:bodyPr>
          <a:lstStyle/>
          <a:p>
            <a:pPr marL="72000" marR="0" lvl="0" indent="0" algn="l" rtl="0">
              <a:lnSpc>
                <a:spcPct val="100000"/>
              </a:lnSpc>
              <a:spcBef>
                <a:spcPts val="600"/>
              </a:spcBef>
              <a:spcAft>
                <a:spcPts val="300"/>
              </a:spcAft>
              <a:buClr>
                <a:srgbClr val="000000"/>
              </a:buClr>
              <a:buSzPts val="1400"/>
              <a:buFont typeface="Arial"/>
              <a:buNone/>
            </a:pPr>
            <a:r>
              <a:rPr lang="en-NZ" sz="1400" b="0" i="0" u="none" strike="noStrike" cap="none">
                <a:solidFill>
                  <a:srgbClr val="FF0000"/>
                </a:solidFill>
                <a:latin typeface="Arial"/>
                <a:ea typeface="Arial"/>
                <a:cs typeface="Arial"/>
                <a:sym typeface="Arial"/>
              </a:rPr>
              <a:t>Actions: </a:t>
            </a:r>
            <a:r>
              <a:rPr lang="en-NZ" sz="1400" b="0" i="0" u="none" strike="noStrike" cap="none">
                <a:solidFill>
                  <a:srgbClr val="002387"/>
                </a:solidFill>
                <a:latin typeface="Arial"/>
                <a:ea typeface="Arial"/>
                <a:cs typeface="Arial"/>
                <a:sym typeface="Arial"/>
              </a:rPr>
              <a:t>approve the proposed</a:t>
            </a:r>
            <a:r>
              <a:rPr lang="en-NZ" sz="1400" b="0" i="0" u="none" strike="noStrike" cap="none">
                <a:solidFill>
                  <a:srgbClr val="002387"/>
                </a:solidFill>
                <a:latin typeface="Franklin Gothic"/>
                <a:ea typeface="Franklin Gothic"/>
                <a:cs typeface="Franklin Gothic"/>
                <a:sym typeface="Franklin Gothic"/>
              </a:rPr>
              <a:t> </a:t>
            </a:r>
            <a:r>
              <a:rPr lang="en-NZ" sz="1400" b="0" i="0" u="none" strike="noStrike" cap="none">
                <a:solidFill>
                  <a:srgbClr val="002387"/>
                </a:solidFill>
                <a:latin typeface="Arial"/>
                <a:ea typeface="Arial"/>
                <a:cs typeface="Arial"/>
                <a:sym typeface="Arial"/>
              </a:rPr>
              <a:t>budget allocation for 2026</a:t>
            </a:r>
            <a:endParaRPr sz="1400" b="0" i="0" u="none" strike="noStrike" cap="none">
              <a:solidFill>
                <a:srgbClr val="002387"/>
              </a:solidFill>
              <a:latin typeface="Franklin Gothic"/>
              <a:ea typeface="Franklin Gothic"/>
              <a:cs typeface="Franklin Gothic"/>
              <a:sym typeface="Franklin Gothic"/>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g36dd0079730_0_11"/>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NZ"/>
              <a:t>14</a:t>
            </a:fld>
            <a:endParaRPr/>
          </a:p>
        </p:txBody>
      </p:sp>
      <p:sp>
        <p:nvSpPr>
          <p:cNvPr id="195" name="Google Shape;195;g36dd0079730_0_11"/>
          <p:cNvSpPr txBox="1">
            <a:spLocks noGrp="1"/>
          </p:cNvSpPr>
          <p:nvPr>
            <p:ph type="title"/>
          </p:nvPr>
        </p:nvSpPr>
        <p:spPr>
          <a:xfrm>
            <a:off x="720000" y="252000"/>
            <a:ext cx="11160000" cy="828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6 Membership requests</a:t>
            </a:r>
            <a:endParaRPr sz="2400">
              <a:solidFill>
                <a:srgbClr val="FF4331"/>
              </a:solidFill>
              <a:latin typeface="Franklin Gothic"/>
              <a:ea typeface="Franklin Gothic"/>
              <a:cs typeface="Franklin Gothic"/>
              <a:sym typeface="Franklin Gothic"/>
            </a:endParaRPr>
          </a:p>
        </p:txBody>
      </p:sp>
      <p:sp>
        <p:nvSpPr>
          <p:cNvPr id="196" name="Google Shape;196;g36dd0079730_0_11"/>
          <p:cNvSpPr txBox="1">
            <a:spLocks noGrp="1"/>
          </p:cNvSpPr>
          <p:nvPr>
            <p:ph type="body" idx="1"/>
          </p:nvPr>
        </p:nvSpPr>
        <p:spPr>
          <a:xfrm>
            <a:off x="720000" y="927600"/>
            <a:ext cx="10910100" cy="5288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EF4637"/>
              </a:buClr>
              <a:buSzPts val="1280"/>
              <a:buFont typeface="Arial"/>
              <a:buNone/>
            </a:pPr>
            <a:r>
              <a:rPr lang="en-NZ" sz="1400">
                <a:solidFill>
                  <a:srgbClr val="EF4637"/>
                </a:solidFill>
                <a:latin typeface="Franklin Gothic"/>
                <a:ea typeface="Franklin Gothic"/>
                <a:cs typeface="Franklin Gothic"/>
                <a:sym typeface="Franklin Gothic"/>
              </a:rPr>
              <a:t>Purpose of this item: </a:t>
            </a:r>
            <a:endParaRPr sz="1400">
              <a:solidFill>
                <a:srgbClr val="002387"/>
              </a:solidFill>
              <a:latin typeface="Franklin Gothic"/>
              <a:ea typeface="Franklin Gothic"/>
              <a:cs typeface="Franklin Gothic"/>
              <a:sym typeface="Franklin Gothic"/>
            </a:endParaRPr>
          </a:p>
          <a:p>
            <a:pPr marL="216000" lvl="0" indent="-216000" algn="l" rtl="0">
              <a:lnSpc>
                <a:spcPct val="100000"/>
              </a:lnSpc>
              <a:spcBef>
                <a:spcPts val="600"/>
              </a:spcBef>
              <a:spcAft>
                <a:spcPts val="0"/>
              </a:spcAft>
              <a:buClr>
                <a:srgbClr val="002387"/>
              </a:buClr>
              <a:buSzPts val="1120"/>
              <a:buFont typeface="Franklin Gothic"/>
              <a:buChar char="▪"/>
            </a:pPr>
            <a:r>
              <a:rPr lang="en-NZ" sz="1400">
                <a:solidFill>
                  <a:srgbClr val="002387"/>
                </a:solidFill>
                <a:latin typeface="Franklin Gothic"/>
                <a:ea typeface="Franklin Gothic"/>
                <a:cs typeface="Franklin Gothic"/>
                <a:sym typeface="Franklin Gothic"/>
              </a:rPr>
              <a:t>note Membership enquiries, requests and decisions since previous meeting</a:t>
            </a: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0"/>
              </a:spcBef>
              <a:spcAft>
                <a:spcPts val="0"/>
              </a:spcAft>
              <a:buClr>
                <a:srgbClr val="002387"/>
              </a:buClr>
              <a:buSzPts val="1120"/>
              <a:buNone/>
            </a:pP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300"/>
              </a:spcBef>
              <a:spcAft>
                <a:spcPts val="0"/>
              </a:spcAft>
              <a:buClr>
                <a:schemeClr val="dk1"/>
              </a:buClr>
              <a:buSzPts val="1800"/>
              <a:buFont typeface="Arial"/>
              <a:buNone/>
            </a:pPr>
            <a:r>
              <a:rPr lang="en-NZ" sz="1400" b="1">
                <a:solidFill>
                  <a:srgbClr val="002387"/>
                </a:solidFill>
                <a:latin typeface="Franklin Gothic"/>
                <a:ea typeface="Franklin Gothic"/>
                <a:cs typeface="Franklin Gothic"/>
                <a:sym typeface="Franklin Gothic"/>
              </a:rPr>
              <a:t>Membership requests and decisions</a:t>
            </a:r>
            <a:endParaRPr sz="1400" b="1">
              <a:solidFill>
                <a:srgbClr val="002387"/>
              </a:solidFill>
              <a:latin typeface="Franklin Gothic"/>
              <a:ea typeface="Franklin Gothic"/>
              <a:cs typeface="Franklin Gothic"/>
              <a:sym typeface="Franklin Gothic"/>
            </a:endParaRPr>
          </a:p>
          <a:p>
            <a:pPr marL="269999" marR="0" lvl="0" indent="-268899" algn="l" rtl="0">
              <a:lnSpc>
                <a:spcPct val="100000"/>
              </a:lnSpc>
              <a:spcBef>
                <a:spcPts val="300"/>
              </a:spcBef>
              <a:spcAft>
                <a:spcPts val="0"/>
              </a:spcAft>
              <a:buClr>
                <a:srgbClr val="002286"/>
              </a:buClr>
              <a:buSzPts val="1400"/>
              <a:buFont typeface="Franklin Gothic"/>
              <a:buChar char="-"/>
            </a:pPr>
            <a:r>
              <a:rPr lang="en-NZ" sz="1400">
                <a:solidFill>
                  <a:srgbClr val="002387"/>
                </a:solidFill>
                <a:latin typeface="Franklin Gothic"/>
                <a:ea typeface="Franklin Gothic"/>
                <a:cs typeface="Franklin Gothic"/>
                <a:sym typeface="Franklin Gothic"/>
              </a:rPr>
              <a:t>none received since December SG meeting  </a:t>
            </a:r>
            <a:endParaRPr sz="1400">
              <a:solidFill>
                <a:srgbClr val="002387"/>
              </a:solidFill>
              <a:latin typeface="Franklin Gothic"/>
              <a:ea typeface="Franklin Gothic"/>
              <a:cs typeface="Franklin Gothic"/>
              <a:sym typeface="Franklin Gothic"/>
            </a:endParaRPr>
          </a:p>
        </p:txBody>
      </p:sp>
      <p:sp>
        <p:nvSpPr>
          <p:cNvPr id="197" name="Google Shape;197;g36dd0079730_0_11"/>
          <p:cNvSpPr txBox="1"/>
          <p:nvPr/>
        </p:nvSpPr>
        <p:spPr>
          <a:xfrm>
            <a:off x="839250" y="4774275"/>
            <a:ext cx="4305600" cy="6156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NZ" sz="1400" b="0" i="0" u="none" strike="noStrike" cap="none">
                <a:solidFill>
                  <a:srgbClr val="EF4637"/>
                </a:solidFill>
                <a:latin typeface="Franklin Gothic"/>
                <a:ea typeface="Franklin Gothic"/>
                <a:cs typeface="Franklin Gothic"/>
                <a:sym typeface="Franklin Gothic"/>
              </a:rPr>
              <a:t>Actions</a:t>
            </a:r>
            <a:r>
              <a:rPr lang="en-NZ" sz="1400" b="0" i="0" u="none" strike="noStrike" cap="none">
                <a:solidFill>
                  <a:srgbClr val="FF4438"/>
                </a:solidFill>
                <a:latin typeface="Franklin Gothic"/>
                <a:ea typeface="Franklin Gothic"/>
                <a:cs typeface="Franklin Gothic"/>
                <a:sym typeface="Franklin Gothic"/>
              </a:rPr>
              <a:t>:</a:t>
            </a:r>
            <a:r>
              <a:rPr lang="en-NZ" sz="1400" b="0" i="0" u="none" strike="noStrike" cap="none">
                <a:solidFill>
                  <a:srgbClr val="002387"/>
                </a:solidFill>
                <a:latin typeface="Franklin Gothic"/>
                <a:ea typeface="Franklin Gothic"/>
                <a:cs typeface="Franklin Gothic"/>
                <a:sym typeface="Franklin Gothic"/>
              </a:rPr>
              <a:t> none requested</a:t>
            </a:r>
            <a:endParaRPr sz="1400" b="0" i="0" u="none" strike="noStrike" cap="none">
              <a:solidFill>
                <a:srgbClr val="002387"/>
              </a:solidFill>
              <a:latin typeface="Franklin Gothic"/>
              <a:ea typeface="Franklin Gothic"/>
              <a:cs typeface="Franklin Gothic"/>
              <a:sym typeface="Franklin Gothic"/>
            </a:endParaRPr>
          </a:p>
          <a:p>
            <a:pPr marL="0" marR="0" lvl="0" indent="0" algn="l" rtl="0">
              <a:lnSpc>
                <a:spcPct val="100000"/>
              </a:lnSpc>
              <a:spcBef>
                <a:spcPts val="0"/>
              </a:spcBef>
              <a:spcAft>
                <a:spcPts val="0"/>
              </a:spcAft>
              <a:buClr>
                <a:srgbClr val="000000"/>
              </a:buClr>
              <a:buSzPts val="1400"/>
              <a:buFont typeface="Arial"/>
              <a:buNone/>
            </a:pPr>
            <a:r>
              <a:rPr lang="en-NZ" sz="1400" b="0" i="0" u="none" strike="noStrike" cap="none">
                <a:solidFill>
                  <a:srgbClr val="002387"/>
                </a:solidFill>
                <a:latin typeface="Franklin Gothic"/>
                <a:ea typeface="Franklin Gothic"/>
                <a:cs typeface="Franklin Gothic"/>
                <a:sym typeface="Franklin Gothic"/>
              </a:rPr>
              <a:t> </a:t>
            </a:r>
            <a:endParaRPr sz="1400" b="0" i="0" u="none" strike="noStrike" cap="none">
              <a:solidFill>
                <a:srgbClr val="002387"/>
              </a:solidFill>
              <a:latin typeface="Franklin Gothic"/>
              <a:ea typeface="Franklin Gothic"/>
              <a:cs typeface="Franklin Gothic"/>
              <a:sym typeface="Franklin Gothic"/>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g352f63035af_0_7"/>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15</a:t>
            </a:fld>
            <a:endParaRPr/>
          </a:p>
        </p:txBody>
      </p:sp>
      <p:sp>
        <p:nvSpPr>
          <p:cNvPr id="203" name="Google Shape;203;g352f63035af_0_7"/>
          <p:cNvSpPr txBox="1">
            <a:spLocks noGrp="1"/>
          </p:cNvSpPr>
          <p:nvPr>
            <p:ph type="title"/>
          </p:nvPr>
        </p:nvSpPr>
        <p:spPr>
          <a:xfrm>
            <a:off x="720000" y="252000"/>
            <a:ext cx="11160000" cy="828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7 Actions</a:t>
            </a:r>
            <a:endParaRPr sz="2400">
              <a:solidFill>
                <a:srgbClr val="FF4331"/>
              </a:solidFill>
              <a:latin typeface="Franklin Gothic"/>
              <a:ea typeface="Franklin Gothic"/>
              <a:cs typeface="Franklin Gothic"/>
              <a:sym typeface="Franklin Gothic"/>
            </a:endParaRPr>
          </a:p>
        </p:txBody>
      </p:sp>
      <p:sp>
        <p:nvSpPr>
          <p:cNvPr id="204" name="Google Shape;204;g352f63035af_0_7"/>
          <p:cNvSpPr txBox="1">
            <a:spLocks noGrp="1"/>
          </p:cNvSpPr>
          <p:nvPr>
            <p:ph type="body" idx="1"/>
          </p:nvPr>
        </p:nvSpPr>
        <p:spPr>
          <a:xfrm>
            <a:off x="719999" y="1080000"/>
            <a:ext cx="10910100" cy="5606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EF4637"/>
              </a:buClr>
              <a:buSzPts val="1280"/>
              <a:buNone/>
            </a:pPr>
            <a:r>
              <a:rPr lang="en-NZ" sz="1400">
                <a:solidFill>
                  <a:srgbClr val="EF4637"/>
                </a:solidFill>
                <a:latin typeface="Franklin Gothic"/>
                <a:ea typeface="Franklin Gothic"/>
                <a:cs typeface="Franklin Gothic"/>
                <a:sym typeface="Franklin Gothic"/>
              </a:rPr>
              <a:t>Purpose of this item: </a:t>
            </a:r>
            <a:endParaRPr sz="1400">
              <a:solidFill>
                <a:srgbClr val="002387"/>
              </a:solidFill>
              <a:latin typeface="Franklin Gothic"/>
              <a:ea typeface="Franklin Gothic"/>
              <a:cs typeface="Franklin Gothic"/>
              <a:sym typeface="Franklin Gothic"/>
            </a:endParaRPr>
          </a:p>
          <a:p>
            <a:pPr marL="216000" marR="0" lvl="0" indent="-216000" algn="l" rtl="0">
              <a:lnSpc>
                <a:spcPct val="100000"/>
              </a:lnSpc>
              <a:spcBef>
                <a:spcPts val="600"/>
              </a:spcBef>
              <a:spcAft>
                <a:spcPts val="0"/>
              </a:spcAft>
              <a:buClr>
                <a:srgbClr val="002387"/>
              </a:buClr>
              <a:buSzPts val="1120"/>
              <a:buFont typeface="Noto Sans Symbols"/>
              <a:buChar char="▪"/>
            </a:pPr>
            <a:r>
              <a:rPr lang="en-NZ" sz="1400">
                <a:solidFill>
                  <a:srgbClr val="002387"/>
                </a:solidFill>
                <a:latin typeface="Franklin Gothic"/>
                <a:ea typeface="Franklin Gothic"/>
                <a:cs typeface="Franklin Gothic"/>
                <a:sym typeface="Franklin Gothic"/>
              </a:rPr>
              <a:t>Note actions</a:t>
            </a:r>
            <a:r>
              <a:rPr lang="en-NZ" sz="1400" b="1">
                <a:solidFill>
                  <a:srgbClr val="002387"/>
                </a:solidFill>
                <a:latin typeface="Franklin Gothic"/>
                <a:ea typeface="Franklin Gothic"/>
                <a:cs typeface="Franklin Gothic"/>
                <a:sym typeface="Franklin Gothic"/>
              </a:rPr>
              <a:t> </a:t>
            </a:r>
            <a:endParaRPr sz="1400" b="1">
              <a:solidFill>
                <a:srgbClr val="002387"/>
              </a:solidFill>
              <a:latin typeface="Franklin Gothic"/>
              <a:ea typeface="Franklin Gothic"/>
              <a:cs typeface="Franklin Gothic"/>
              <a:sym typeface="Franklin Gothic"/>
            </a:endParaRPr>
          </a:p>
          <a:p>
            <a:pPr marL="0" marR="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a:p>
            <a:pPr marL="72000" marR="0" lvl="0" indent="0" algn="l" rtl="0">
              <a:lnSpc>
                <a:spcPct val="100000"/>
              </a:lnSpc>
              <a:spcBef>
                <a:spcPts val="300"/>
              </a:spcBef>
              <a:spcAft>
                <a:spcPts val="0"/>
              </a:spcAft>
              <a:buSzPts val="1800"/>
              <a:buNone/>
            </a:pPr>
            <a:r>
              <a:rPr lang="en-NZ" sz="1400">
                <a:solidFill>
                  <a:srgbClr val="002387"/>
                </a:solidFill>
                <a:latin typeface="Franklin Gothic"/>
                <a:ea typeface="Franklin Gothic"/>
                <a:cs typeface="Franklin Gothic"/>
                <a:sym typeface="Franklin Gothic"/>
              </a:rPr>
              <a:t>Actions from FlexForum and Steering Group meetings from 1 July 2023 to 31 December 2025 are documented here: </a:t>
            </a:r>
            <a:r>
              <a:rPr lang="en-NZ" sz="1400" u="sng">
                <a:solidFill>
                  <a:schemeClr val="hlink"/>
                </a:solidFill>
                <a:latin typeface="Franklin Gothic"/>
                <a:ea typeface="Franklin Gothic"/>
                <a:cs typeface="Franklin Gothic"/>
                <a:sym typeface="Franklin Gothic"/>
                <a:hlinkClick r:id="rId3"/>
              </a:rPr>
              <a:t>FF collated actions - FF and SG meetings</a:t>
            </a:r>
            <a:endParaRPr sz="1400">
              <a:solidFill>
                <a:srgbClr val="002387"/>
              </a:solidFill>
              <a:latin typeface="Franklin Gothic"/>
              <a:ea typeface="Franklin Gothic"/>
              <a:cs typeface="Franklin Gothic"/>
              <a:sym typeface="Franklin Gothic"/>
            </a:endParaRPr>
          </a:p>
          <a:p>
            <a:pPr marL="360000" marR="0" lvl="0" indent="-300700" algn="l" rtl="0">
              <a:lnSpc>
                <a:spcPct val="100000"/>
              </a:lnSpc>
              <a:spcBef>
                <a:spcPts val="300"/>
              </a:spcBef>
              <a:spcAft>
                <a:spcPts val="0"/>
              </a:spcAft>
              <a:buClr>
                <a:srgbClr val="002387"/>
              </a:buClr>
              <a:buSzPts val="1600"/>
              <a:buFont typeface="Franklin Gothic"/>
              <a:buChar char="-"/>
            </a:pPr>
            <a:r>
              <a:rPr lang="en-NZ" sz="1400">
                <a:solidFill>
                  <a:srgbClr val="002387"/>
                </a:solidFill>
                <a:latin typeface="Franklin Gothic"/>
                <a:ea typeface="Franklin Gothic"/>
                <a:cs typeface="Franklin Gothic"/>
                <a:sym typeface="Franklin Gothic"/>
              </a:rPr>
              <a:t>all time-bound and time-critical actions are complete or underway</a:t>
            </a:r>
            <a:endParaRPr sz="1400">
              <a:solidFill>
                <a:srgbClr val="002387"/>
              </a:solidFill>
              <a:highlight>
                <a:srgbClr val="FFFF00"/>
              </a:highlight>
              <a:latin typeface="Franklin Gothic"/>
              <a:ea typeface="Franklin Gothic"/>
              <a:cs typeface="Franklin Gothic"/>
              <a:sym typeface="Franklin Gothic"/>
            </a:endParaRPr>
          </a:p>
          <a:p>
            <a:pPr marL="0" marR="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600"/>
              </a:spcBef>
              <a:spcAft>
                <a:spcPts val="0"/>
              </a:spcAft>
              <a:buSzPts val="1800"/>
              <a:buNone/>
            </a:pPr>
            <a:endParaRPr sz="1400">
              <a:solidFill>
                <a:srgbClr val="002387"/>
              </a:solidFill>
              <a:latin typeface="Franklin Gothic"/>
              <a:ea typeface="Franklin Gothic"/>
              <a:cs typeface="Franklin Gothic"/>
              <a:sym typeface="Franklin Gothic"/>
            </a:endParaRPr>
          </a:p>
          <a:p>
            <a:pPr marL="72000" lvl="0" indent="0" algn="l" rtl="0">
              <a:lnSpc>
                <a:spcPct val="100000"/>
              </a:lnSpc>
              <a:spcBef>
                <a:spcPts val="600"/>
              </a:spcBef>
              <a:spcAft>
                <a:spcPts val="0"/>
              </a:spcAft>
              <a:buSzPts val="1800"/>
              <a:buNone/>
            </a:pPr>
            <a:r>
              <a:rPr lang="en-NZ" sz="1400">
                <a:solidFill>
                  <a:srgbClr val="FF0000"/>
                </a:solidFill>
                <a:latin typeface="Arial"/>
                <a:ea typeface="Arial"/>
                <a:cs typeface="Arial"/>
                <a:sym typeface="Arial"/>
              </a:rPr>
              <a:t>Actions: </a:t>
            </a:r>
            <a:r>
              <a:rPr lang="en-NZ" sz="1400">
                <a:solidFill>
                  <a:srgbClr val="002387"/>
                </a:solidFill>
                <a:latin typeface="Franklin Gothic"/>
                <a:ea typeface="Franklin Gothic"/>
                <a:cs typeface="Franklin Gothic"/>
                <a:sym typeface="Franklin Gothic"/>
              </a:rPr>
              <a:t>No action requested  </a:t>
            </a:r>
            <a:endParaRPr sz="1400">
              <a:solidFill>
                <a:srgbClr val="FF0000"/>
              </a:solidFill>
              <a:latin typeface="Franklin Gothic"/>
              <a:ea typeface="Franklin Gothic"/>
              <a:cs typeface="Franklin Gothic"/>
              <a:sym typeface="Franklin Gothic"/>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18"/>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16</a:t>
            </a:fld>
            <a:endParaRPr/>
          </a:p>
        </p:txBody>
      </p:sp>
      <p:sp>
        <p:nvSpPr>
          <p:cNvPr id="210" name="Google Shape;210;p18"/>
          <p:cNvSpPr txBox="1">
            <a:spLocks noGrp="1"/>
          </p:cNvSpPr>
          <p:nvPr>
            <p:ph type="title"/>
          </p:nvPr>
        </p:nvSpPr>
        <p:spPr>
          <a:xfrm>
            <a:off x="720000" y="252000"/>
            <a:ext cx="11160000" cy="828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8 Next meeting</a:t>
            </a:r>
            <a:endParaRPr sz="2400">
              <a:solidFill>
                <a:srgbClr val="FF4331"/>
              </a:solidFill>
              <a:latin typeface="Franklin Gothic"/>
              <a:ea typeface="Franklin Gothic"/>
              <a:cs typeface="Franklin Gothic"/>
              <a:sym typeface="Franklin Gothic"/>
            </a:endParaRPr>
          </a:p>
        </p:txBody>
      </p:sp>
      <p:sp>
        <p:nvSpPr>
          <p:cNvPr id="211" name="Google Shape;211;p18"/>
          <p:cNvSpPr txBox="1">
            <a:spLocks noGrp="1"/>
          </p:cNvSpPr>
          <p:nvPr>
            <p:ph type="body" idx="1"/>
          </p:nvPr>
        </p:nvSpPr>
        <p:spPr>
          <a:xfrm>
            <a:off x="719999" y="1080000"/>
            <a:ext cx="10910100" cy="5606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EF4637"/>
              </a:buClr>
              <a:buSzPts val="1280"/>
              <a:buNone/>
            </a:pPr>
            <a:r>
              <a:rPr lang="en-NZ" sz="1400">
                <a:solidFill>
                  <a:srgbClr val="EF4637"/>
                </a:solidFill>
                <a:latin typeface="Franklin Gothic"/>
                <a:ea typeface="Franklin Gothic"/>
                <a:cs typeface="Franklin Gothic"/>
                <a:sym typeface="Franklin Gothic"/>
              </a:rPr>
              <a:t>Purpose of this item: </a:t>
            </a:r>
            <a:endParaRPr sz="1400">
              <a:solidFill>
                <a:srgbClr val="002387"/>
              </a:solidFill>
              <a:latin typeface="Franklin Gothic"/>
              <a:ea typeface="Franklin Gothic"/>
              <a:cs typeface="Franklin Gothic"/>
              <a:sym typeface="Franklin Gothic"/>
            </a:endParaRPr>
          </a:p>
          <a:p>
            <a:pPr marL="216000" marR="0" lvl="0" indent="-216000" algn="l" rtl="0">
              <a:lnSpc>
                <a:spcPct val="100000"/>
              </a:lnSpc>
              <a:spcBef>
                <a:spcPts val="600"/>
              </a:spcBef>
              <a:spcAft>
                <a:spcPts val="0"/>
              </a:spcAft>
              <a:buClr>
                <a:srgbClr val="002387"/>
              </a:buClr>
              <a:buSzPts val="1120"/>
              <a:buFont typeface="Franklin Gothic"/>
              <a:buChar char="▪"/>
            </a:pPr>
            <a:r>
              <a:rPr lang="en-NZ" sz="1400">
                <a:solidFill>
                  <a:srgbClr val="002387"/>
                </a:solidFill>
                <a:latin typeface="Franklin Gothic"/>
                <a:ea typeface="Franklin Gothic"/>
                <a:cs typeface="Franklin Gothic"/>
                <a:sym typeface="Franklin Gothic"/>
              </a:rPr>
              <a:t>confirm the date for the next Steering Group meeting</a:t>
            </a:r>
            <a:endParaRPr sz="1400">
              <a:solidFill>
                <a:srgbClr val="002387"/>
              </a:solidFill>
              <a:latin typeface="Franklin Gothic"/>
              <a:ea typeface="Franklin Gothic"/>
              <a:cs typeface="Franklin Gothic"/>
              <a:sym typeface="Franklin Gothic"/>
            </a:endParaRPr>
          </a:p>
          <a:p>
            <a:pPr marL="457200" marR="0" lvl="0" indent="0" algn="l" rtl="0">
              <a:lnSpc>
                <a:spcPct val="100000"/>
              </a:lnSpc>
              <a:spcBef>
                <a:spcPts val="600"/>
              </a:spcBef>
              <a:spcAft>
                <a:spcPts val="0"/>
              </a:spcAft>
              <a:buSzPts val="1800"/>
              <a:buNone/>
            </a:pP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600"/>
              </a:spcBef>
              <a:spcAft>
                <a:spcPts val="0"/>
              </a:spcAft>
              <a:buClr>
                <a:schemeClr val="dk1"/>
              </a:buClr>
              <a:buSzPts val="1120"/>
              <a:buNone/>
            </a:pPr>
            <a:r>
              <a:rPr lang="en-NZ" sz="1400" b="1">
                <a:solidFill>
                  <a:srgbClr val="002387"/>
                </a:solidFill>
                <a:latin typeface="Franklin Gothic"/>
                <a:ea typeface="Franklin Gothic"/>
                <a:cs typeface="Franklin Gothic"/>
                <a:sym typeface="Franklin Gothic"/>
              </a:rPr>
              <a:t>Next Steering Group meeting. </a:t>
            </a:r>
            <a:r>
              <a:rPr lang="en-NZ" sz="1400">
                <a:solidFill>
                  <a:srgbClr val="002387"/>
                </a:solidFill>
                <a:latin typeface="Franklin Gothic"/>
                <a:ea typeface="Franklin Gothic"/>
                <a:cs typeface="Franklin Gothic"/>
                <a:sym typeface="Franklin Gothic"/>
              </a:rPr>
              <a:t>The next SG meeting is Thursday 12 March 2026. </a:t>
            </a: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600"/>
              </a:spcBef>
              <a:spcAft>
                <a:spcPts val="0"/>
              </a:spcAft>
              <a:buSzPts val="1800"/>
              <a:buNone/>
            </a:pP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600"/>
              </a:spcBef>
              <a:spcAft>
                <a:spcPts val="0"/>
              </a:spcAft>
              <a:buSzPts val="1800"/>
              <a:buNone/>
            </a:pPr>
            <a:r>
              <a:rPr lang="en-NZ" sz="1400">
                <a:solidFill>
                  <a:srgbClr val="FF0000"/>
                </a:solidFill>
                <a:latin typeface="Franklin Gothic"/>
                <a:ea typeface="Franklin Gothic"/>
                <a:cs typeface="Franklin Gothic"/>
                <a:sym typeface="Franklin Gothic"/>
              </a:rPr>
              <a:t> ACTION</a:t>
            </a:r>
            <a:r>
              <a:rPr lang="en-NZ" sz="1400">
                <a:solidFill>
                  <a:srgbClr val="002387"/>
                </a:solidFill>
                <a:latin typeface="Franklin Gothic"/>
                <a:ea typeface="Franklin Gothic"/>
                <a:cs typeface="Franklin Gothic"/>
                <a:sym typeface="Franklin Gothic"/>
              </a:rPr>
              <a:t>: confirm the date for the next SG meeting.</a:t>
            </a: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600"/>
              </a:spcBef>
              <a:spcAft>
                <a:spcPts val="0"/>
              </a:spcAft>
              <a:buSzPts val="1800"/>
              <a:buNone/>
            </a:pPr>
            <a:endParaRPr sz="1400">
              <a:solidFill>
                <a:srgbClr val="002387"/>
              </a:solidFill>
              <a:latin typeface="Franklin Gothic"/>
              <a:ea typeface="Franklin Gothic"/>
              <a:cs typeface="Franklin Gothic"/>
              <a:sym typeface="Franklin Gothic"/>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g2fe899a1d98_0_0"/>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17</a:t>
            </a:fld>
            <a:endParaRPr/>
          </a:p>
        </p:txBody>
      </p:sp>
      <p:sp>
        <p:nvSpPr>
          <p:cNvPr id="217" name="Google Shape;217;g2fe899a1d98_0_0"/>
          <p:cNvSpPr txBox="1">
            <a:spLocks noGrp="1"/>
          </p:cNvSpPr>
          <p:nvPr>
            <p:ph type="title"/>
          </p:nvPr>
        </p:nvSpPr>
        <p:spPr>
          <a:xfrm>
            <a:off x="720000" y="252000"/>
            <a:ext cx="11160000" cy="828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9 Other business</a:t>
            </a:r>
            <a:endParaRPr sz="2400">
              <a:solidFill>
                <a:srgbClr val="FF4331"/>
              </a:solidFill>
              <a:latin typeface="Franklin Gothic"/>
              <a:ea typeface="Franklin Gothic"/>
              <a:cs typeface="Franklin Gothic"/>
              <a:sym typeface="Franklin Gothic"/>
            </a:endParaRPr>
          </a:p>
        </p:txBody>
      </p:sp>
      <p:sp>
        <p:nvSpPr>
          <p:cNvPr id="218" name="Google Shape;218;g2fe899a1d98_0_0"/>
          <p:cNvSpPr txBox="1">
            <a:spLocks noGrp="1"/>
          </p:cNvSpPr>
          <p:nvPr>
            <p:ph type="body" idx="1"/>
          </p:nvPr>
        </p:nvSpPr>
        <p:spPr>
          <a:xfrm>
            <a:off x="767624" y="1080000"/>
            <a:ext cx="10910100" cy="5606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EF4637"/>
              </a:buClr>
              <a:buSzPts val="1280"/>
              <a:buNone/>
            </a:pPr>
            <a:r>
              <a:rPr lang="en-NZ" sz="1400">
                <a:solidFill>
                  <a:srgbClr val="EF4637"/>
                </a:solidFill>
                <a:latin typeface="Franklin Gothic"/>
                <a:ea typeface="Franklin Gothic"/>
                <a:cs typeface="Franklin Gothic"/>
                <a:sym typeface="Franklin Gothic"/>
              </a:rPr>
              <a:t>Purpose of this item: </a:t>
            </a:r>
            <a:endParaRPr sz="1400">
              <a:solidFill>
                <a:srgbClr val="002387"/>
              </a:solidFill>
              <a:latin typeface="Franklin Gothic"/>
              <a:ea typeface="Franklin Gothic"/>
              <a:cs typeface="Franklin Gothic"/>
              <a:sym typeface="Franklin Gothic"/>
            </a:endParaRPr>
          </a:p>
          <a:p>
            <a:pPr marL="216000" marR="0" lvl="0" indent="-216000" algn="l" rtl="0">
              <a:lnSpc>
                <a:spcPct val="100000"/>
              </a:lnSpc>
              <a:spcBef>
                <a:spcPts val="600"/>
              </a:spcBef>
              <a:spcAft>
                <a:spcPts val="0"/>
              </a:spcAft>
              <a:buClr>
                <a:srgbClr val="002387"/>
              </a:buClr>
              <a:buSzPts val="1120"/>
              <a:buFont typeface="Franklin Gothic"/>
              <a:buChar char="▪"/>
            </a:pPr>
            <a:r>
              <a:rPr lang="en-NZ" sz="1400">
                <a:solidFill>
                  <a:srgbClr val="002387"/>
                </a:solidFill>
                <a:latin typeface="Franklin Gothic"/>
                <a:ea typeface="Franklin Gothic"/>
                <a:cs typeface="Franklin Gothic"/>
                <a:sym typeface="Franklin Gothic"/>
              </a:rPr>
              <a:t>Other business </a:t>
            </a: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600"/>
              </a:spcBef>
              <a:spcAft>
                <a:spcPts val="0"/>
              </a:spcAft>
              <a:buSzPts val="1800"/>
              <a:buNone/>
            </a:pP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
          <p:cNvSpPr txBox="1">
            <a:spLocks noGrp="1"/>
          </p:cNvSpPr>
          <p:nvPr>
            <p:ph type="sldNum" idx="12"/>
          </p:nvPr>
        </p:nvSpPr>
        <p:spPr>
          <a:xfrm>
            <a:off x="11520000" y="6480000"/>
            <a:ext cx="576261" cy="3652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2</a:t>
            </a:fld>
            <a:endParaRPr/>
          </a:p>
        </p:txBody>
      </p:sp>
      <p:sp>
        <p:nvSpPr>
          <p:cNvPr id="97" name="Google Shape;97;p2"/>
          <p:cNvSpPr txBox="1">
            <a:spLocks noGrp="1"/>
          </p:cNvSpPr>
          <p:nvPr>
            <p:ph type="title"/>
          </p:nvPr>
        </p:nvSpPr>
        <p:spPr>
          <a:xfrm>
            <a:off x="719999" y="180000"/>
            <a:ext cx="11160000" cy="829200"/>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2400"/>
              <a:buFont typeface="Arial"/>
              <a:buNone/>
            </a:pPr>
            <a:r>
              <a:rPr lang="en-NZ" sz="2400">
                <a:solidFill>
                  <a:srgbClr val="FF4331"/>
                </a:solidFill>
                <a:latin typeface="Libre Franklin"/>
                <a:ea typeface="Libre Franklin"/>
                <a:cs typeface="Libre Franklin"/>
                <a:sym typeface="Libre Franklin"/>
              </a:rPr>
              <a:t>Agenda: 12 February 2026</a:t>
            </a:r>
            <a:endParaRPr sz="2400">
              <a:solidFill>
                <a:srgbClr val="FF4331"/>
              </a:solidFill>
              <a:latin typeface="Libre Franklin"/>
              <a:ea typeface="Libre Franklin"/>
              <a:cs typeface="Libre Franklin"/>
              <a:sym typeface="Libre Franklin"/>
            </a:endParaRPr>
          </a:p>
        </p:txBody>
      </p:sp>
      <p:sp>
        <p:nvSpPr>
          <p:cNvPr id="98" name="Google Shape;98;p2"/>
          <p:cNvSpPr txBox="1">
            <a:spLocks noGrp="1"/>
          </p:cNvSpPr>
          <p:nvPr>
            <p:ph type="body" idx="1"/>
          </p:nvPr>
        </p:nvSpPr>
        <p:spPr>
          <a:xfrm>
            <a:off x="720000" y="1059300"/>
            <a:ext cx="11160000" cy="5585400"/>
          </a:xfrm>
          <a:prstGeom prst="rect">
            <a:avLst/>
          </a:prstGeom>
          <a:noFill/>
          <a:ln>
            <a:noFill/>
          </a:ln>
        </p:spPr>
        <p:txBody>
          <a:bodyPr spcFirstLastPara="1" wrap="square" lIns="91425" tIns="45700" rIns="91425" bIns="45700" anchor="t" anchorCtr="0">
            <a:noAutofit/>
          </a:bodyPr>
          <a:lstStyle/>
          <a:p>
            <a:pPr marL="431999" lvl="0" indent="-358899" algn="l" rtl="0">
              <a:lnSpc>
                <a:spcPct val="100000"/>
              </a:lnSpc>
              <a:spcBef>
                <a:spcPts val="800"/>
              </a:spcBef>
              <a:spcAft>
                <a:spcPts val="0"/>
              </a:spcAft>
              <a:buClr>
                <a:srgbClr val="002388"/>
              </a:buClr>
              <a:buSzPts val="1400"/>
              <a:buFont typeface="Franklin Gothic"/>
              <a:buAutoNum type="arabicPeriod"/>
            </a:pPr>
            <a:r>
              <a:rPr lang="en-NZ" sz="1400">
                <a:solidFill>
                  <a:srgbClr val="002286"/>
                </a:solidFill>
                <a:latin typeface="Franklin Gothic"/>
                <a:ea typeface="Franklin Gothic"/>
                <a:cs typeface="Franklin Gothic"/>
                <a:sym typeface="Franklin Gothic"/>
              </a:rPr>
              <a:t>Welcome</a:t>
            </a:r>
            <a:endParaRPr sz="1400">
              <a:latin typeface="Franklin Gothic"/>
              <a:ea typeface="Franklin Gothic"/>
              <a:cs typeface="Franklin Gothic"/>
              <a:sym typeface="Franklin Gothic"/>
            </a:endParaRPr>
          </a:p>
          <a:p>
            <a:pPr marL="0" marR="0" lvl="0" indent="0" algn="l" rtl="0">
              <a:lnSpc>
                <a:spcPct val="100000"/>
              </a:lnSpc>
              <a:spcBef>
                <a:spcPts val="800"/>
              </a:spcBef>
              <a:spcAft>
                <a:spcPts val="0"/>
              </a:spcAft>
              <a:buSzPts val="1800"/>
              <a:buNone/>
            </a:pPr>
            <a:r>
              <a:rPr lang="en-NZ" sz="1400" b="1">
                <a:solidFill>
                  <a:srgbClr val="002387"/>
                </a:solidFill>
                <a:latin typeface="Franklin Gothic"/>
                <a:ea typeface="Franklin Gothic"/>
                <a:cs typeface="Franklin Gothic"/>
                <a:sym typeface="Franklin Gothic"/>
              </a:rPr>
              <a:t>Strategic items</a:t>
            </a:r>
            <a:endParaRPr sz="1400" b="1">
              <a:solidFill>
                <a:srgbClr val="002387"/>
              </a:solidFill>
              <a:latin typeface="Franklin Gothic"/>
              <a:ea typeface="Franklin Gothic"/>
              <a:cs typeface="Franklin Gothic"/>
              <a:sym typeface="Franklin Gothic"/>
            </a:endParaRPr>
          </a:p>
          <a:p>
            <a:pPr marL="431999" marR="0" lvl="0" indent="-358899" algn="l" rtl="0">
              <a:lnSpc>
                <a:spcPct val="100000"/>
              </a:lnSpc>
              <a:spcBef>
                <a:spcPts val="800"/>
              </a:spcBef>
              <a:spcAft>
                <a:spcPts val="0"/>
              </a:spcAft>
              <a:buClr>
                <a:srgbClr val="002388"/>
              </a:buClr>
              <a:buSzPts val="1400"/>
              <a:buFont typeface="Franklin Gothic"/>
              <a:buAutoNum type="arabicPeriod" startAt="2"/>
            </a:pPr>
            <a:r>
              <a:rPr lang="en-NZ" sz="1400">
                <a:solidFill>
                  <a:srgbClr val="002286"/>
                </a:solidFill>
                <a:latin typeface="Franklin Gothic"/>
                <a:ea typeface="Franklin Gothic"/>
                <a:cs typeface="Franklin Gothic"/>
                <a:sym typeface="Franklin Gothic"/>
              </a:rPr>
              <a:t>2026 action and delivery options</a:t>
            </a:r>
            <a:endParaRPr sz="1400">
              <a:solidFill>
                <a:srgbClr val="002286"/>
              </a:solidFill>
              <a:latin typeface="Franklin Gothic"/>
              <a:ea typeface="Franklin Gothic"/>
              <a:cs typeface="Franklin Gothic"/>
              <a:sym typeface="Franklin Gothic"/>
            </a:endParaRPr>
          </a:p>
          <a:p>
            <a:pPr marL="0" marR="0" lvl="0" indent="0" algn="l" rtl="0">
              <a:lnSpc>
                <a:spcPct val="100000"/>
              </a:lnSpc>
              <a:spcBef>
                <a:spcPts val="800"/>
              </a:spcBef>
              <a:spcAft>
                <a:spcPts val="0"/>
              </a:spcAft>
              <a:buSzPts val="1800"/>
              <a:buNone/>
            </a:pPr>
            <a:r>
              <a:rPr lang="en-NZ" sz="1400" b="1">
                <a:solidFill>
                  <a:srgbClr val="002286"/>
                </a:solidFill>
                <a:latin typeface="Franklin Gothic"/>
                <a:ea typeface="Franklin Gothic"/>
                <a:cs typeface="Franklin Gothic"/>
                <a:sym typeface="Franklin Gothic"/>
              </a:rPr>
              <a:t>Standing items </a:t>
            </a:r>
            <a:endParaRPr sz="1400">
              <a:solidFill>
                <a:srgbClr val="002286"/>
              </a:solidFill>
              <a:latin typeface="Franklin Gothic"/>
              <a:ea typeface="Franklin Gothic"/>
              <a:cs typeface="Franklin Gothic"/>
              <a:sym typeface="Franklin Gothic"/>
            </a:endParaRPr>
          </a:p>
          <a:p>
            <a:pPr marL="431999" marR="0" lvl="0" indent="-358899" algn="l" rtl="0">
              <a:lnSpc>
                <a:spcPct val="100000"/>
              </a:lnSpc>
              <a:spcBef>
                <a:spcPts val="800"/>
              </a:spcBef>
              <a:spcAft>
                <a:spcPts val="0"/>
              </a:spcAft>
              <a:buClr>
                <a:srgbClr val="002388"/>
              </a:buClr>
              <a:buSzPts val="1400"/>
              <a:buFont typeface="Franklin Gothic"/>
              <a:buAutoNum type="arabicPeriod" startAt="2"/>
            </a:pPr>
            <a:r>
              <a:rPr lang="en-NZ" sz="1400">
                <a:solidFill>
                  <a:srgbClr val="002286"/>
                </a:solidFill>
                <a:latin typeface="Franklin Gothic"/>
                <a:ea typeface="Franklin Gothic"/>
                <a:cs typeface="Franklin Gothic"/>
                <a:sym typeface="Franklin Gothic"/>
              </a:rPr>
              <a:t>Engagement</a:t>
            </a:r>
            <a:endParaRPr sz="1400">
              <a:solidFill>
                <a:srgbClr val="002286"/>
              </a:solidFill>
              <a:latin typeface="Franklin Gothic"/>
              <a:ea typeface="Franklin Gothic"/>
              <a:cs typeface="Franklin Gothic"/>
              <a:sym typeface="Franklin Gothic"/>
            </a:endParaRPr>
          </a:p>
          <a:p>
            <a:pPr marL="431999" marR="0" lvl="0" indent="-358899" algn="l" rtl="0">
              <a:lnSpc>
                <a:spcPct val="100000"/>
              </a:lnSpc>
              <a:spcBef>
                <a:spcPts val="800"/>
              </a:spcBef>
              <a:spcAft>
                <a:spcPts val="0"/>
              </a:spcAft>
              <a:buClr>
                <a:srgbClr val="002388"/>
              </a:buClr>
              <a:buSzPts val="1400"/>
              <a:buFont typeface="Franklin Gothic"/>
              <a:buAutoNum type="arabicPeriod" startAt="2"/>
            </a:pPr>
            <a:r>
              <a:rPr lang="en-NZ" sz="1400">
                <a:solidFill>
                  <a:srgbClr val="002286"/>
                </a:solidFill>
                <a:latin typeface="Franklin Gothic"/>
                <a:ea typeface="Franklin Gothic"/>
                <a:cs typeface="Franklin Gothic"/>
                <a:sym typeface="Franklin Gothic"/>
              </a:rPr>
              <a:t>Workplan</a:t>
            </a:r>
            <a:endParaRPr sz="1400">
              <a:solidFill>
                <a:srgbClr val="002286"/>
              </a:solidFill>
              <a:latin typeface="Franklin Gothic"/>
              <a:ea typeface="Franklin Gothic"/>
              <a:cs typeface="Franklin Gothic"/>
              <a:sym typeface="Franklin Gothic"/>
            </a:endParaRPr>
          </a:p>
          <a:p>
            <a:pPr marL="431999" marR="0" lvl="0" indent="-358899" algn="l" rtl="0">
              <a:lnSpc>
                <a:spcPct val="100000"/>
              </a:lnSpc>
              <a:spcBef>
                <a:spcPts val="800"/>
              </a:spcBef>
              <a:spcAft>
                <a:spcPts val="0"/>
              </a:spcAft>
              <a:buClr>
                <a:srgbClr val="002388"/>
              </a:buClr>
              <a:buSzPts val="1400"/>
              <a:buFont typeface="Franklin Gothic"/>
              <a:buAutoNum type="arabicPeriod" startAt="2"/>
            </a:pPr>
            <a:r>
              <a:rPr lang="en-NZ" sz="1400">
                <a:solidFill>
                  <a:srgbClr val="002286"/>
                </a:solidFill>
                <a:latin typeface="Franklin Gothic"/>
                <a:ea typeface="Franklin Gothic"/>
                <a:cs typeface="Franklin Gothic"/>
                <a:sym typeface="Franklin Gothic"/>
              </a:rPr>
              <a:t>Finance</a:t>
            </a:r>
            <a:endParaRPr sz="1400">
              <a:solidFill>
                <a:srgbClr val="002286"/>
              </a:solidFill>
              <a:latin typeface="Franklin Gothic"/>
              <a:ea typeface="Franklin Gothic"/>
              <a:cs typeface="Franklin Gothic"/>
              <a:sym typeface="Franklin Gothic"/>
            </a:endParaRPr>
          </a:p>
          <a:p>
            <a:pPr marL="0" marR="0" lvl="0" indent="0" algn="l" rtl="0">
              <a:lnSpc>
                <a:spcPct val="100000"/>
              </a:lnSpc>
              <a:spcBef>
                <a:spcPts val="800"/>
              </a:spcBef>
              <a:spcAft>
                <a:spcPts val="0"/>
              </a:spcAft>
              <a:buSzPts val="1800"/>
              <a:buNone/>
            </a:pPr>
            <a:r>
              <a:rPr lang="en-NZ" sz="1400" b="1">
                <a:solidFill>
                  <a:srgbClr val="002286"/>
                </a:solidFill>
                <a:latin typeface="Franklin Gothic"/>
                <a:ea typeface="Franklin Gothic"/>
                <a:cs typeface="Franklin Gothic"/>
                <a:sym typeface="Franklin Gothic"/>
              </a:rPr>
              <a:t>Procedural items</a:t>
            </a:r>
            <a:endParaRPr sz="1400" b="1">
              <a:solidFill>
                <a:srgbClr val="002286"/>
              </a:solidFill>
              <a:latin typeface="Franklin Gothic"/>
              <a:ea typeface="Franklin Gothic"/>
              <a:cs typeface="Franklin Gothic"/>
              <a:sym typeface="Franklin Gothic"/>
            </a:endParaRPr>
          </a:p>
          <a:p>
            <a:pPr marL="431999" marR="0" lvl="0" indent="-358899" algn="l" rtl="0">
              <a:lnSpc>
                <a:spcPct val="100000"/>
              </a:lnSpc>
              <a:spcBef>
                <a:spcPts val="800"/>
              </a:spcBef>
              <a:spcAft>
                <a:spcPts val="0"/>
              </a:spcAft>
              <a:buClr>
                <a:srgbClr val="002388"/>
              </a:buClr>
              <a:buSzPts val="1400"/>
              <a:buFont typeface="Franklin Gothic"/>
              <a:buAutoNum type="arabicPeriod" startAt="2"/>
            </a:pPr>
            <a:r>
              <a:rPr lang="en-NZ" sz="1400">
                <a:solidFill>
                  <a:srgbClr val="002286"/>
                </a:solidFill>
                <a:latin typeface="Franklin Gothic"/>
                <a:ea typeface="Franklin Gothic"/>
                <a:cs typeface="Franklin Gothic"/>
                <a:sym typeface="Franklin Gothic"/>
              </a:rPr>
              <a:t>Membership</a:t>
            </a:r>
            <a:endParaRPr sz="1400">
              <a:solidFill>
                <a:srgbClr val="002286"/>
              </a:solidFill>
              <a:latin typeface="Franklin Gothic"/>
              <a:ea typeface="Franklin Gothic"/>
              <a:cs typeface="Franklin Gothic"/>
              <a:sym typeface="Franklin Gothic"/>
            </a:endParaRPr>
          </a:p>
          <a:p>
            <a:pPr marL="431999" marR="0" lvl="0" indent="-358899" algn="l" rtl="0">
              <a:lnSpc>
                <a:spcPct val="100000"/>
              </a:lnSpc>
              <a:spcBef>
                <a:spcPts val="800"/>
              </a:spcBef>
              <a:spcAft>
                <a:spcPts val="0"/>
              </a:spcAft>
              <a:buClr>
                <a:srgbClr val="002388"/>
              </a:buClr>
              <a:buSzPts val="1400"/>
              <a:buFont typeface="Franklin Gothic"/>
              <a:buAutoNum type="arabicPeriod" startAt="2"/>
            </a:pPr>
            <a:r>
              <a:rPr lang="en-NZ" sz="1400">
                <a:solidFill>
                  <a:srgbClr val="002286"/>
                </a:solidFill>
                <a:latin typeface="Franklin Gothic"/>
                <a:ea typeface="Franklin Gothic"/>
                <a:cs typeface="Franklin Gothic"/>
                <a:sym typeface="Franklin Gothic"/>
              </a:rPr>
              <a:t>Actions</a:t>
            </a:r>
            <a:endParaRPr sz="1400">
              <a:solidFill>
                <a:srgbClr val="002286"/>
              </a:solidFill>
              <a:latin typeface="Franklin Gothic"/>
              <a:ea typeface="Franklin Gothic"/>
              <a:cs typeface="Franklin Gothic"/>
              <a:sym typeface="Franklin Gothic"/>
            </a:endParaRPr>
          </a:p>
          <a:p>
            <a:pPr marL="431999" marR="0" lvl="0" indent="-358899" algn="l" rtl="0">
              <a:lnSpc>
                <a:spcPct val="100000"/>
              </a:lnSpc>
              <a:spcBef>
                <a:spcPts val="800"/>
              </a:spcBef>
              <a:spcAft>
                <a:spcPts val="0"/>
              </a:spcAft>
              <a:buClr>
                <a:srgbClr val="002388"/>
              </a:buClr>
              <a:buSzPts val="1400"/>
              <a:buFont typeface="Franklin Gothic"/>
              <a:buAutoNum type="arabicPeriod" startAt="2"/>
            </a:pPr>
            <a:r>
              <a:rPr lang="en-NZ" sz="1400">
                <a:solidFill>
                  <a:srgbClr val="002286"/>
                </a:solidFill>
                <a:latin typeface="Franklin Gothic"/>
                <a:ea typeface="Franklin Gothic"/>
                <a:cs typeface="Franklin Gothic"/>
                <a:sym typeface="Franklin Gothic"/>
              </a:rPr>
              <a:t>Next meeting</a:t>
            </a:r>
            <a:endParaRPr sz="1400">
              <a:solidFill>
                <a:srgbClr val="002286"/>
              </a:solidFill>
              <a:latin typeface="Franklin Gothic"/>
              <a:ea typeface="Franklin Gothic"/>
              <a:cs typeface="Franklin Gothic"/>
              <a:sym typeface="Franklin Gothic"/>
            </a:endParaRPr>
          </a:p>
          <a:p>
            <a:pPr marL="431999" marR="0" lvl="0" indent="-358899" algn="l" rtl="0">
              <a:lnSpc>
                <a:spcPct val="100000"/>
              </a:lnSpc>
              <a:spcBef>
                <a:spcPts val="800"/>
              </a:spcBef>
              <a:spcAft>
                <a:spcPts val="0"/>
              </a:spcAft>
              <a:buClr>
                <a:srgbClr val="002388"/>
              </a:buClr>
              <a:buSzPts val="1400"/>
              <a:buFont typeface="Franklin Gothic"/>
              <a:buAutoNum type="arabicPeriod" startAt="2"/>
            </a:pPr>
            <a:r>
              <a:rPr lang="en-NZ" sz="1400">
                <a:solidFill>
                  <a:srgbClr val="002286"/>
                </a:solidFill>
                <a:latin typeface="Franklin Gothic"/>
                <a:ea typeface="Franklin Gothic"/>
                <a:cs typeface="Franklin Gothic"/>
                <a:sym typeface="Franklin Gothic"/>
              </a:rPr>
              <a:t>AoB/Close</a:t>
            </a:r>
            <a:endParaRPr sz="1400">
              <a:solidFill>
                <a:srgbClr val="002286"/>
              </a:solidFill>
              <a:latin typeface="Franklin Gothic"/>
              <a:ea typeface="Franklin Gothic"/>
              <a:cs typeface="Franklin Gothic"/>
              <a:sym typeface="Franklin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3</a:t>
            </a:fld>
            <a:endParaRPr/>
          </a:p>
        </p:txBody>
      </p:sp>
      <p:sp>
        <p:nvSpPr>
          <p:cNvPr id="104" name="Google Shape;104;p3"/>
          <p:cNvSpPr txBox="1">
            <a:spLocks noGrp="1"/>
          </p:cNvSpPr>
          <p:nvPr>
            <p:ph type="title"/>
          </p:nvPr>
        </p:nvSpPr>
        <p:spPr>
          <a:xfrm>
            <a:off x="720000" y="252000"/>
            <a:ext cx="11160000" cy="828000"/>
          </a:xfrm>
          <a:prstGeom prst="rect">
            <a:avLst/>
          </a:prstGeom>
          <a:noFill/>
          <a:ln>
            <a:noFill/>
          </a:ln>
        </p:spPr>
        <p:txBody>
          <a:bodyPr spcFirstLastPara="1" wrap="square" lIns="91425" tIns="45700" rIns="91425" bIns="45700" anchor="ctr" anchorCtr="0">
            <a:normAutofit/>
          </a:bodyPr>
          <a:lstStyle/>
          <a:p>
            <a:pPr marL="72000" marR="0" lvl="0" indent="0" algn="l" rtl="0">
              <a:lnSpc>
                <a:spcPct val="90000"/>
              </a:lnSpc>
              <a:spcBef>
                <a:spcPts val="0"/>
              </a:spcBef>
              <a:spcAft>
                <a:spcPts val="0"/>
              </a:spcAft>
              <a:buClr>
                <a:srgbClr val="FF4331"/>
              </a:buClr>
              <a:buSzPts val="2400"/>
              <a:buFont typeface="Franklin Gothic"/>
              <a:buNone/>
            </a:pPr>
            <a:r>
              <a:rPr lang="en-NZ" sz="2400">
                <a:solidFill>
                  <a:srgbClr val="FF4331"/>
                </a:solidFill>
                <a:latin typeface="Franklin Gothic"/>
                <a:ea typeface="Franklin Gothic"/>
                <a:cs typeface="Franklin Gothic"/>
                <a:sym typeface="Franklin Gothic"/>
              </a:rPr>
              <a:t>1 Welcome</a:t>
            </a:r>
            <a:endParaRPr sz="2200">
              <a:solidFill>
                <a:srgbClr val="FF4331"/>
              </a:solidFill>
              <a:latin typeface="Franklin Gothic"/>
              <a:ea typeface="Franklin Gothic"/>
              <a:cs typeface="Franklin Gothic"/>
              <a:sym typeface="Franklin Gothic"/>
            </a:endParaRPr>
          </a:p>
        </p:txBody>
      </p:sp>
      <p:sp>
        <p:nvSpPr>
          <p:cNvPr id="105" name="Google Shape;105;p3"/>
          <p:cNvSpPr txBox="1">
            <a:spLocks noGrp="1"/>
          </p:cNvSpPr>
          <p:nvPr>
            <p:ph type="body" idx="1"/>
          </p:nvPr>
        </p:nvSpPr>
        <p:spPr>
          <a:xfrm>
            <a:off x="720000" y="1080000"/>
            <a:ext cx="4749300" cy="5265000"/>
          </a:xfrm>
          <a:prstGeom prst="rect">
            <a:avLst/>
          </a:prstGeom>
          <a:noFill/>
          <a:ln>
            <a:noFill/>
          </a:ln>
        </p:spPr>
        <p:txBody>
          <a:bodyPr spcFirstLastPara="1" wrap="square" lIns="91425" tIns="45700" rIns="91425" bIns="45700" anchor="t" anchorCtr="0">
            <a:normAutofit/>
          </a:bodyPr>
          <a:lstStyle/>
          <a:p>
            <a:pPr marL="71755" lvl="0" indent="0" algn="l" rtl="0">
              <a:lnSpc>
                <a:spcPct val="100000"/>
              </a:lnSpc>
              <a:spcBef>
                <a:spcPts val="0"/>
              </a:spcBef>
              <a:spcAft>
                <a:spcPts val="0"/>
              </a:spcAft>
              <a:buSzPts val="1800"/>
              <a:buNone/>
            </a:pPr>
            <a:r>
              <a:rPr lang="en-NZ" sz="1400">
                <a:solidFill>
                  <a:srgbClr val="EF4637"/>
                </a:solidFill>
                <a:latin typeface="Franklin Gothic"/>
                <a:ea typeface="Franklin Gothic"/>
                <a:cs typeface="Franklin Gothic"/>
                <a:sym typeface="Franklin Gothic"/>
              </a:rPr>
              <a:t>Purpose of this item: </a:t>
            </a:r>
            <a:endParaRPr sz="1400">
              <a:solidFill>
                <a:srgbClr val="002387"/>
              </a:solidFill>
              <a:latin typeface="Franklin Gothic"/>
              <a:ea typeface="Franklin Gothic"/>
              <a:cs typeface="Franklin Gothic"/>
              <a:sym typeface="Franklin Gothic"/>
            </a:endParaRPr>
          </a:p>
          <a:p>
            <a:pPr marL="269999" lvl="0" indent="-212725" algn="l" rtl="0">
              <a:lnSpc>
                <a:spcPct val="100000"/>
              </a:lnSpc>
              <a:spcBef>
                <a:spcPts val="6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Welcome</a:t>
            </a:r>
            <a:endParaRPr sz="1400">
              <a:solidFill>
                <a:srgbClr val="002387"/>
              </a:solidFill>
              <a:latin typeface="Franklin Gothic"/>
              <a:ea typeface="Franklin Gothic"/>
              <a:cs typeface="Franklin Gothic"/>
              <a:sym typeface="Franklin Gothic"/>
            </a:endParaRPr>
          </a:p>
          <a:p>
            <a:pPr marL="269999" marR="0" lvl="0" indent="-212725" algn="l" rtl="0">
              <a:lnSpc>
                <a:spcPct val="100000"/>
              </a:lnSpc>
              <a:spcBef>
                <a:spcPts val="6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Apologies</a:t>
            </a:r>
            <a:endParaRPr sz="1400">
              <a:solidFill>
                <a:srgbClr val="002387"/>
              </a:solidFill>
              <a:latin typeface="Franklin Gothic"/>
              <a:ea typeface="Franklin Gothic"/>
              <a:cs typeface="Franklin Gothic"/>
              <a:sym typeface="Franklin Gothic"/>
            </a:endParaRPr>
          </a:p>
          <a:p>
            <a:pPr marL="269999" marR="0" lvl="0" indent="-212725" algn="l" rtl="0">
              <a:lnSpc>
                <a:spcPct val="100000"/>
              </a:lnSpc>
              <a:spcBef>
                <a:spcPts val="6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Reminders</a:t>
            </a:r>
            <a:endParaRPr sz="1400">
              <a:solidFill>
                <a:srgbClr val="002387"/>
              </a:solidFill>
              <a:latin typeface="Franklin Gothic"/>
              <a:ea typeface="Franklin Gothic"/>
              <a:cs typeface="Franklin Gothic"/>
              <a:sym typeface="Franklin Gothic"/>
            </a:endParaRPr>
          </a:p>
          <a:p>
            <a:pPr marL="269999" marR="0" lvl="0" indent="-212725" algn="l" rtl="0">
              <a:lnSpc>
                <a:spcPct val="100000"/>
              </a:lnSpc>
              <a:spcBef>
                <a:spcPts val="6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Interests</a:t>
            </a:r>
            <a:endParaRPr sz="1400">
              <a:solidFill>
                <a:srgbClr val="002387"/>
              </a:solidFill>
              <a:latin typeface="Franklin Gothic"/>
              <a:ea typeface="Franklin Gothic"/>
              <a:cs typeface="Franklin Gothic"/>
              <a:sym typeface="Franklin Gothic"/>
            </a:endParaRPr>
          </a:p>
          <a:p>
            <a:pPr marL="269999" marR="0" lvl="0" indent="-212725" algn="l" rtl="0">
              <a:lnSpc>
                <a:spcPct val="100000"/>
              </a:lnSpc>
              <a:spcBef>
                <a:spcPts val="6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Confirm the agenda</a:t>
            </a:r>
            <a:endParaRPr sz="1400">
              <a:solidFill>
                <a:srgbClr val="002387"/>
              </a:solidFill>
              <a:latin typeface="Franklin Gothic"/>
              <a:ea typeface="Franklin Gothic"/>
              <a:cs typeface="Franklin Gothic"/>
              <a:sym typeface="Franklin Gothic"/>
            </a:endParaRPr>
          </a:p>
        </p:txBody>
      </p:sp>
      <p:sp>
        <p:nvSpPr>
          <p:cNvPr id="106" name="Google Shape;106;p3"/>
          <p:cNvSpPr txBox="1"/>
          <p:nvPr/>
        </p:nvSpPr>
        <p:spPr>
          <a:xfrm>
            <a:off x="5469225" y="3430199"/>
            <a:ext cx="6410700" cy="2376600"/>
          </a:xfrm>
          <a:prstGeom prst="rect">
            <a:avLst/>
          </a:prstGeom>
          <a:noFill/>
          <a:ln w="9525" cap="flat" cmpd="sng">
            <a:solidFill>
              <a:srgbClr val="EF4637"/>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20000"/>
              </a:lnSpc>
              <a:spcBef>
                <a:spcPts val="0"/>
              </a:spcBef>
              <a:spcAft>
                <a:spcPts val="0"/>
              </a:spcAft>
              <a:buClr>
                <a:srgbClr val="000000"/>
              </a:buClr>
              <a:buSzPts val="1400"/>
              <a:buFont typeface="Arial"/>
              <a:buNone/>
            </a:pPr>
            <a:r>
              <a:rPr lang="en-NZ" sz="1400" b="1" i="0" u="none" strike="noStrike" cap="none">
                <a:solidFill>
                  <a:srgbClr val="002388"/>
                </a:solidFill>
                <a:latin typeface="Franklin Gothic"/>
                <a:ea typeface="Franklin Gothic"/>
                <a:cs typeface="Franklin Gothic"/>
                <a:sym typeface="Franklin Gothic"/>
              </a:rPr>
              <a:t>You should all be familiar with the requirements of the Commerce Act 1986, prohibiting anti-competitive conduct</a:t>
            </a:r>
            <a:r>
              <a:rPr lang="en-NZ" sz="1400" b="0" i="0" u="none" strike="noStrike" cap="none">
                <a:solidFill>
                  <a:srgbClr val="002388"/>
                </a:solidFill>
                <a:latin typeface="Franklin Gothic"/>
                <a:ea typeface="Franklin Gothic"/>
                <a:cs typeface="Franklin Gothic"/>
                <a:sym typeface="Franklin Gothic"/>
              </a:rPr>
              <a:t>. You should not discuss commercially sensitive areas of competitive activity, including (but not limited to) relating to agreements to fix, control or maintain prices, restrict output or capacity, or allocate markets or customers</a:t>
            </a:r>
            <a:endParaRPr sz="1400" b="0" i="0" u="none" strike="noStrike" cap="none">
              <a:solidFill>
                <a:srgbClr val="000000"/>
              </a:solidFill>
              <a:latin typeface="Franklin Gothic"/>
              <a:ea typeface="Franklin Gothic"/>
              <a:cs typeface="Franklin Gothic"/>
              <a:sym typeface="Franklin Gothic"/>
            </a:endParaRPr>
          </a:p>
          <a:p>
            <a:pPr marL="0" marR="0" lvl="0" indent="0" algn="l" rtl="0">
              <a:lnSpc>
                <a:spcPct val="120000"/>
              </a:lnSpc>
              <a:spcBef>
                <a:spcPts val="0"/>
              </a:spcBef>
              <a:spcAft>
                <a:spcPts val="0"/>
              </a:spcAft>
              <a:buClr>
                <a:srgbClr val="000000"/>
              </a:buClr>
              <a:buSzPts val="1400"/>
              <a:buFont typeface="Arial"/>
              <a:buNone/>
            </a:pPr>
            <a:r>
              <a:rPr lang="en-NZ" sz="1400" b="0" i="0" u="none" strike="noStrike" cap="none">
                <a:solidFill>
                  <a:srgbClr val="002388"/>
                </a:solidFill>
                <a:latin typeface="Franklin Gothic"/>
                <a:ea typeface="Franklin Gothic"/>
                <a:cs typeface="Franklin Gothic"/>
                <a:sym typeface="Franklin Gothic"/>
              </a:rPr>
              <a:t>A written record of the discussions today will be available on the FlexForum webpage. </a:t>
            </a:r>
            <a:endParaRPr sz="1400" b="0" i="0" u="none" strike="noStrike" cap="none">
              <a:solidFill>
                <a:srgbClr val="002388"/>
              </a:solidFill>
              <a:latin typeface="Franklin Gothic"/>
              <a:ea typeface="Franklin Gothic"/>
              <a:cs typeface="Franklin Gothic"/>
              <a:sym typeface="Franklin Gothic"/>
            </a:endParaRPr>
          </a:p>
          <a:p>
            <a:pPr marL="0" marR="0" lvl="0" indent="0" algn="l" rtl="0">
              <a:lnSpc>
                <a:spcPct val="120000"/>
              </a:lnSpc>
              <a:spcBef>
                <a:spcPts val="0"/>
              </a:spcBef>
              <a:spcAft>
                <a:spcPts val="0"/>
              </a:spcAft>
              <a:buClr>
                <a:schemeClr val="dk1"/>
              </a:buClr>
              <a:buSzPts val="1400"/>
              <a:buFont typeface="Arial"/>
              <a:buNone/>
            </a:pPr>
            <a:r>
              <a:rPr lang="en-NZ" sz="1400" b="1" i="0" u="none" strike="noStrike" cap="none">
                <a:solidFill>
                  <a:srgbClr val="002388"/>
                </a:solidFill>
                <a:latin typeface="Franklin Gothic"/>
                <a:ea typeface="Franklin Gothic"/>
                <a:cs typeface="Franklin Gothic"/>
                <a:sym typeface="Franklin Gothic"/>
              </a:rPr>
              <a:t>As steering group members you are acting in an individual capacity not as a representative of your organisation</a:t>
            </a:r>
            <a:r>
              <a:rPr lang="en-NZ" sz="1400" b="0" i="0" u="none" strike="noStrike" cap="none">
                <a:solidFill>
                  <a:srgbClr val="002388"/>
                </a:solidFill>
                <a:latin typeface="Franklin Gothic"/>
                <a:ea typeface="Franklin Gothic"/>
                <a:cs typeface="Franklin Gothic"/>
                <a:sym typeface="Franklin Gothic"/>
              </a:rPr>
              <a:t>. </a:t>
            </a:r>
            <a:endParaRPr sz="1400" b="0" i="0" u="none" strike="noStrike" cap="none">
              <a:solidFill>
                <a:srgbClr val="002388"/>
              </a:solidFill>
              <a:latin typeface="Franklin Gothic"/>
              <a:ea typeface="Franklin Gothic"/>
              <a:cs typeface="Franklin Gothic"/>
              <a:sym typeface="Franklin Gothic"/>
            </a:endParaRPr>
          </a:p>
        </p:txBody>
      </p:sp>
      <p:sp>
        <p:nvSpPr>
          <p:cNvPr id="107" name="Google Shape;107;p3"/>
          <p:cNvSpPr txBox="1"/>
          <p:nvPr/>
        </p:nvSpPr>
        <p:spPr>
          <a:xfrm>
            <a:off x="5469226" y="546595"/>
            <a:ext cx="6410700" cy="2226600"/>
          </a:xfrm>
          <a:prstGeom prst="rect">
            <a:avLst/>
          </a:prstGeom>
          <a:solidFill>
            <a:schemeClr val="lt1"/>
          </a:solidFill>
          <a:ln w="9525" cap="flat" cmpd="sng">
            <a:solidFill>
              <a:srgbClr val="EF4637"/>
            </a:solidFill>
            <a:prstDash val="solid"/>
            <a:miter lim="800000"/>
            <a:headEnd type="none" w="sm" len="sm"/>
            <a:tailEnd type="none" w="sm" len="sm"/>
          </a:ln>
        </p:spPr>
        <p:txBody>
          <a:bodyPr spcFirstLastPara="1" wrap="square" lIns="91425" tIns="45700" rIns="91425" bIns="45700" anchor="t" anchorCtr="0">
            <a:noAutofit/>
          </a:bodyPr>
          <a:lstStyle/>
          <a:p>
            <a:pPr marL="95885" marR="0" lvl="0" indent="0" algn="l" rtl="0">
              <a:lnSpc>
                <a:spcPct val="100000"/>
              </a:lnSpc>
              <a:spcBef>
                <a:spcPts val="800"/>
              </a:spcBef>
              <a:spcAft>
                <a:spcPts val="0"/>
              </a:spcAft>
              <a:buClr>
                <a:schemeClr val="dk1"/>
              </a:buClr>
              <a:buSzPts val="1400"/>
              <a:buFont typeface="Franklin Gothic"/>
              <a:buNone/>
            </a:pPr>
            <a:r>
              <a:rPr lang="en-NZ" sz="1400" b="0" i="0" u="none" strike="noStrike" cap="none">
                <a:solidFill>
                  <a:srgbClr val="002286"/>
                </a:solidFill>
                <a:latin typeface="Franklin Gothic"/>
                <a:ea typeface="Franklin Gothic"/>
                <a:cs typeface="Franklin Gothic"/>
                <a:sym typeface="Franklin Gothic"/>
              </a:rPr>
              <a:t>The purpose of the FlexForum</a:t>
            </a:r>
            <a:r>
              <a:rPr lang="en-NZ" sz="1400" b="1" i="0" u="none" strike="noStrike" cap="none">
                <a:solidFill>
                  <a:srgbClr val="002286"/>
                </a:solidFill>
                <a:latin typeface="Franklin Gothic"/>
                <a:ea typeface="Franklin Gothic"/>
                <a:cs typeface="Franklin Gothic"/>
                <a:sym typeface="Franklin Gothic"/>
              </a:rPr>
              <a:t> </a:t>
            </a:r>
            <a:r>
              <a:rPr lang="en-NZ" sz="1400" b="0" i="0" u="none" strike="noStrike" cap="none">
                <a:solidFill>
                  <a:srgbClr val="002286"/>
                </a:solidFill>
                <a:latin typeface="Franklin Gothic"/>
                <a:ea typeface="Franklin Gothic"/>
                <a:cs typeface="Franklin Gothic"/>
                <a:sym typeface="Franklin Gothic"/>
              </a:rPr>
              <a:t>is to </a:t>
            </a:r>
            <a:r>
              <a:rPr lang="en-NZ" sz="1400" b="1" i="0" u="none" strike="noStrike" cap="none">
                <a:solidFill>
                  <a:srgbClr val="002286"/>
                </a:solidFill>
                <a:latin typeface="Franklin Gothic"/>
                <a:ea typeface="Franklin Gothic"/>
                <a:cs typeface="Franklin Gothic"/>
                <a:sym typeface="Franklin Gothic"/>
              </a:rPr>
              <a:t>support coordinated and collaborative action</a:t>
            </a:r>
            <a:r>
              <a:rPr lang="en-NZ" sz="1400" b="0" i="0" u="none" strike="noStrike" cap="none">
                <a:solidFill>
                  <a:srgbClr val="002286"/>
                </a:solidFill>
                <a:latin typeface="Franklin Gothic"/>
                <a:ea typeface="Franklin Gothic"/>
                <a:cs typeface="Franklin Gothic"/>
                <a:sym typeface="Franklin Gothic"/>
              </a:rPr>
              <a:t> to make it easier for households, businesses and communities to maximise the value of consumer and distributed energy resources and flexibility to: </a:t>
            </a:r>
            <a:endParaRPr sz="1800" b="0" i="0" u="none" strike="noStrike" cap="none">
              <a:solidFill>
                <a:schemeClr val="dk1"/>
              </a:solidFill>
              <a:latin typeface="Franklin Gothic"/>
              <a:ea typeface="Franklin Gothic"/>
              <a:cs typeface="Franklin Gothic"/>
              <a:sym typeface="Franklin Gothic"/>
            </a:endParaRPr>
          </a:p>
          <a:p>
            <a:pPr marL="575945" marR="0" lvl="0" indent="-431800" algn="l" rtl="0">
              <a:lnSpc>
                <a:spcPct val="100000"/>
              </a:lnSpc>
              <a:spcBef>
                <a:spcPts val="400"/>
              </a:spcBef>
              <a:spcAft>
                <a:spcPts val="0"/>
              </a:spcAft>
              <a:buClr>
                <a:srgbClr val="002388"/>
              </a:buClr>
              <a:buSzPts val="1120"/>
              <a:buFont typeface="Franklin Gothic"/>
              <a:buChar char="—"/>
            </a:pPr>
            <a:r>
              <a:rPr lang="en-NZ" sz="1400" b="0" i="0" u="none" strike="noStrike" cap="none">
                <a:solidFill>
                  <a:srgbClr val="002286"/>
                </a:solidFill>
                <a:latin typeface="Franklin Gothic"/>
                <a:ea typeface="Franklin Gothic"/>
                <a:cs typeface="Franklin Gothic"/>
                <a:sym typeface="Franklin Gothic"/>
              </a:rPr>
              <a:t>support affordable and reliable operation of the electricity market and power system</a:t>
            </a:r>
            <a:endParaRPr sz="1400" b="0" i="0" u="none" strike="noStrike" cap="none">
              <a:solidFill>
                <a:srgbClr val="002286"/>
              </a:solidFill>
              <a:latin typeface="Franklin Gothic"/>
              <a:ea typeface="Franklin Gothic"/>
              <a:cs typeface="Franklin Gothic"/>
              <a:sym typeface="Franklin Gothic"/>
            </a:endParaRPr>
          </a:p>
          <a:p>
            <a:pPr marL="575945" marR="0" lvl="0" indent="-431800" algn="l" rtl="0">
              <a:lnSpc>
                <a:spcPct val="100000"/>
              </a:lnSpc>
              <a:spcBef>
                <a:spcPts val="400"/>
              </a:spcBef>
              <a:spcAft>
                <a:spcPts val="0"/>
              </a:spcAft>
              <a:buClr>
                <a:srgbClr val="002388"/>
              </a:buClr>
              <a:buSzPts val="1120"/>
              <a:buFont typeface="Franklin Gothic"/>
              <a:buChar char="—"/>
            </a:pPr>
            <a:r>
              <a:rPr lang="en-NZ" sz="1400" b="0" i="0" u="none" strike="noStrike" cap="none">
                <a:solidFill>
                  <a:srgbClr val="002286"/>
                </a:solidFill>
                <a:latin typeface="Franklin Gothic"/>
                <a:ea typeface="Franklin Gothic"/>
                <a:cs typeface="Franklin Gothic"/>
                <a:sym typeface="Franklin Gothic"/>
              </a:rPr>
              <a:t>enable accelerated electrification by households and businesses as part of the transition in Aotearoa New Zealand to zero emissions economy</a:t>
            </a:r>
            <a:endParaRPr sz="1400" b="0" i="0" u="none" strike="noStrike" cap="none">
              <a:solidFill>
                <a:srgbClr val="002286"/>
              </a:solidFill>
              <a:latin typeface="Franklin Gothic"/>
              <a:ea typeface="Franklin Gothic"/>
              <a:cs typeface="Franklin Gothic"/>
              <a:sym typeface="Franklin Gothic"/>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bd68cbbf2b_0_202"/>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4</a:t>
            </a:fld>
            <a:endParaRPr/>
          </a:p>
        </p:txBody>
      </p:sp>
      <p:sp>
        <p:nvSpPr>
          <p:cNvPr id="113" name="Google Shape;113;g3bd68cbbf2b_0_202"/>
          <p:cNvSpPr txBox="1">
            <a:spLocks noGrp="1"/>
          </p:cNvSpPr>
          <p:nvPr>
            <p:ph type="title"/>
          </p:nvPr>
        </p:nvSpPr>
        <p:spPr>
          <a:xfrm>
            <a:off x="360000" y="360000"/>
            <a:ext cx="11160000" cy="720000"/>
          </a:xfrm>
          <a:prstGeom prst="rect">
            <a:avLst/>
          </a:prstGeom>
          <a:noFill/>
          <a:ln>
            <a:noFill/>
          </a:ln>
        </p:spPr>
        <p:txBody>
          <a:bodyPr spcFirstLastPara="1" wrap="square" lIns="91425" tIns="45700" rIns="91425" bIns="45700" anchor="ctr" anchorCtr="0">
            <a:normAutofit/>
          </a:bodyPr>
          <a:lstStyle/>
          <a:p>
            <a:pPr marL="72000" lvl="0" indent="0" algn="l" rtl="0">
              <a:lnSpc>
                <a:spcPct val="90000"/>
              </a:lnSpc>
              <a:spcBef>
                <a:spcPts val="0"/>
              </a:spcBef>
              <a:spcAft>
                <a:spcPts val="0"/>
              </a:spcAft>
              <a:buClr>
                <a:srgbClr val="FF4331"/>
              </a:buClr>
              <a:buSzPts val="2400"/>
              <a:buFont typeface="Franklin Gothic"/>
              <a:buNone/>
            </a:pPr>
            <a:r>
              <a:rPr lang="en-NZ" sz="2400">
                <a:solidFill>
                  <a:srgbClr val="FF4331"/>
                </a:solidFill>
                <a:latin typeface="Franklin Gothic"/>
                <a:ea typeface="Franklin Gothic"/>
                <a:cs typeface="Franklin Gothic"/>
                <a:sym typeface="Franklin Gothic"/>
              </a:rPr>
              <a:t>2 2026 action and delivery options (1)</a:t>
            </a:r>
            <a:endParaRPr sz="2400">
              <a:solidFill>
                <a:srgbClr val="FF4331"/>
              </a:solidFill>
              <a:latin typeface="Franklin Gothic"/>
              <a:ea typeface="Franklin Gothic"/>
              <a:cs typeface="Franklin Gothic"/>
              <a:sym typeface="Franklin Gothic"/>
            </a:endParaRPr>
          </a:p>
        </p:txBody>
      </p:sp>
      <p:sp>
        <p:nvSpPr>
          <p:cNvPr id="114" name="Google Shape;114;g3bd68cbbf2b_0_202"/>
          <p:cNvSpPr txBox="1">
            <a:spLocks noGrp="1"/>
          </p:cNvSpPr>
          <p:nvPr>
            <p:ph type="body" idx="1"/>
          </p:nvPr>
        </p:nvSpPr>
        <p:spPr>
          <a:xfrm>
            <a:off x="360000" y="960725"/>
            <a:ext cx="11736300" cy="5778000"/>
          </a:xfrm>
          <a:prstGeom prst="rect">
            <a:avLst/>
          </a:prstGeom>
          <a:noFill/>
          <a:ln>
            <a:noFill/>
          </a:ln>
        </p:spPr>
        <p:txBody>
          <a:bodyPr spcFirstLastPara="1" wrap="square" lIns="0" tIns="45700" rIns="36000" bIns="45700" anchor="t" anchorCtr="0">
            <a:noAutofit/>
          </a:bodyPr>
          <a:lstStyle/>
          <a:p>
            <a:pPr marL="72000" lvl="0" indent="0" algn="l" rtl="0">
              <a:lnSpc>
                <a:spcPct val="100000"/>
              </a:lnSpc>
              <a:spcBef>
                <a:spcPts val="0"/>
              </a:spcBef>
              <a:spcAft>
                <a:spcPts val="0"/>
              </a:spcAft>
              <a:buClr>
                <a:srgbClr val="EF4637"/>
              </a:buClr>
              <a:buSzPts val="1280"/>
              <a:buFont typeface="Arial"/>
              <a:buNone/>
            </a:pPr>
            <a:r>
              <a:rPr lang="en-NZ" sz="1400">
                <a:solidFill>
                  <a:srgbClr val="EF4637"/>
                </a:solidFill>
                <a:latin typeface="Arial"/>
                <a:ea typeface="Arial"/>
                <a:cs typeface="Arial"/>
                <a:sym typeface="Arial"/>
              </a:rPr>
              <a:t>P</a:t>
            </a:r>
            <a:r>
              <a:rPr lang="en-NZ" sz="1400">
                <a:solidFill>
                  <a:srgbClr val="EF4637"/>
                </a:solidFill>
                <a:latin typeface="Franklin Gothic"/>
                <a:ea typeface="Franklin Gothic"/>
                <a:cs typeface="Franklin Gothic"/>
                <a:sym typeface="Franklin Gothic"/>
              </a:rPr>
              <a:t>urpose of this item: </a:t>
            </a:r>
            <a:r>
              <a:rPr lang="en-NZ" sz="1400">
                <a:solidFill>
                  <a:srgbClr val="002387"/>
                </a:solidFill>
                <a:latin typeface="Franklin Gothic"/>
                <a:ea typeface="Franklin Gothic"/>
                <a:cs typeface="Franklin Gothic"/>
                <a:sym typeface="Franklin Gothic"/>
              </a:rPr>
              <a:t>to discuss the actions FF can take to deliver its objectives and priorities in 2026.    </a:t>
            </a:r>
            <a:endParaRPr sz="1400">
              <a:solidFill>
                <a:srgbClr val="002387"/>
              </a:solidFill>
              <a:latin typeface="Franklin Gothic"/>
              <a:ea typeface="Franklin Gothic"/>
              <a:cs typeface="Franklin Gothic"/>
              <a:sym typeface="Franklin Gothic"/>
            </a:endParaRPr>
          </a:p>
          <a:p>
            <a:pPr marL="72000" marR="0" lvl="0" indent="0" algn="l" rtl="0">
              <a:lnSpc>
                <a:spcPct val="100000"/>
              </a:lnSpc>
              <a:spcBef>
                <a:spcPts val="0"/>
              </a:spcBef>
              <a:spcAft>
                <a:spcPts val="0"/>
              </a:spcAft>
              <a:buSzPts val="1800"/>
              <a:buNone/>
            </a:pPr>
            <a:endParaRPr sz="1400" b="1">
              <a:solidFill>
                <a:srgbClr val="002387"/>
              </a:solidFill>
              <a:latin typeface="Franklin Gothic"/>
              <a:ea typeface="Franklin Gothic"/>
              <a:cs typeface="Franklin Gothic"/>
              <a:sym typeface="Franklin Gothic"/>
            </a:endParaRPr>
          </a:p>
          <a:p>
            <a:pPr marL="72000" marR="0" lvl="0" indent="0" algn="l" rtl="0">
              <a:lnSpc>
                <a:spcPct val="100000"/>
              </a:lnSpc>
              <a:spcBef>
                <a:spcPts val="300"/>
              </a:spcBef>
              <a:spcAft>
                <a:spcPts val="0"/>
              </a:spcAft>
              <a:buSzPts val="1800"/>
              <a:buNone/>
            </a:pPr>
            <a:r>
              <a:rPr lang="en-NZ" sz="1400" b="1">
                <a:solidFill>
                  <a:srgbClr val="002387"/>
                </a:solidFill>
                <a:latin typeface="Franklin Gothic"/>
                <a:ea typeface="Franklin Gothic"/>
                <a:cs typeface="Franklin Gothic"/>
                <a:sym typeface="Franklin Gothic"/>
              </a:rPr>
              <a:t>Context… several opportunities for FF to advance its objective and priorities emerged over summer  </a:t>
            </a:r>
            <a:endParaRPr sz="1400" b="1">
              <a:solidFill>
                <a:srgbClr val="002387"/>
              </a:solidFill>
              <a:latin typeface="Franklin Gothic"/>
              <a:ea typeface="Franklin Gothic"/>
              <a:cs typeface="Franklin Gothic"/>
              <a:sym typeface="Franklin Gothic"/>
            </a:endParaRPr>
          </a:p>
          <a:p>
            <a:pPr marL="323999" marR="0" lvl="0"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specific support of the Scaled DF project… EECA has identified 2 areas which would benefit from FF input/assistance under the support contract. </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assisting to triage and resolve technical issues faced in developing capability/project design, eg, comms functionality, data requirements, Tx and Dx pricing interaction, range of retail propositions, with a particular focus on including critical partners. Activity is expected to involve a series of technical workshops.</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assisting to streamline coordination of sectoral involvement/input to project design and delivery, eg, coordinating involvement of retailers across the suite of projects. Activity is expect to involve workshops, regular project updates and webinars.</a:t>
            </a:r>
            <a:endParaRPr sz="1200">
              <a:solidFill>
                <a:srgbClr val="002387"/>
              </a:solidFill>
              <a:latin typeface="Franklin Gothic"/>
              <a:ea typeface="Franklin Gothic"/>
              <a:cs typeface="Franklin Gothic"/>
              <a:sym typeface="Franklin Gothic"/>
            </a:endParaRPr>
          </a:p>
          <a:p>
            <a:pPr marL="323999" marR="0" lvl="0"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the Electricity Authority 2026 flex programme is being developed… with initiatives being considered that would be delivered/complemented by existing/planned FF activities. </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providing enhanced flex information, particularly by increasing price (for flex) information</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reducing the cost/complexity of participation, eg, by standardising flex contracts, simplifying exemptions/sandboxing and clarifying roles of aggregators   </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strengthening (network) pricing signals, including checking if pricing principles are fit for purpose</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encouraging networks to enhance price signals of emerging capacity constraints to better incentivise flex responses (and investments), to more explicitly consider flex options in asset plans and to show that flex options have been sought. </a:t>
            </a:r>
            <a:endParaRPr sz="1200">
              <a:solidFill>
                <a:srgbClr val="002387"/>
              </a:solidFill>
              <a:latin typeface="Franklin Gothic"/>
              <a:ea typeface="Franklin Gothic"/>
              <a:cs typeface="Franklin Gothic"/>
              <a:sym typeface="Franklin Gothic"/>
            </a:endParaRPr>
          </a:p>
          <a:p>
            <a:pPr marL="323999" marR="0" lvl="0"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ERGANZ wants to provide its members with insights/advice on initiatives involving flex that could enhance consumer care in New Zealand. The task is aligned with an already underway scan of flexibility propositions being completed by a FF Member, and the wider look at pricing and orchestration mechanisms.</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for advice on the merits of international approaches to flexible retail propositions in the New Zealand context and whether these could be adopted in a way that benefits vulnerable and low-income customers drawing on a global scan of customer experience and insights of FF Members and associates and their relevant case studies in other markets.</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…subject to the findings further collaboration is possible, including on piloting/testing propositions.  </a:t>
            </a:r>
            <a:endParaRPr sz="1200">
              <a:solidFill>
                <a:srgbClr val="002387"/>
              </a:solidFill>
              <a:latin typeface="Franklin Gothic"/>
              <a:ea typeface="Franklin Gothic"/>
              <a:cs typeface="Franklin Gothic"/>
              <a:sym typeface="Franklin Gothic"/>
            </a:endParaRPr>
          </a:p>
          <a:p>
            <a:pPr marL="323999" marR="0" lvl="0"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Transpower Te Kanapu / Future grid planning… the size (and cost) of the future grid depends on the amount of flex available for deployment. Two components of the work are: </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…developing/collating robust assumptions about flex volumes, sources, price points, timing etc</a:t>
            </a:r>
            <a:endParaRPr sz="1200">
              <a:solidFill>
                <a:srgbClr val="002387"/>
              </a:solidFill>
              <a:latin typeface="Franklin Gothic"/>
              <a:ea typeface="Franklin Gothic"/>
              <a:cs typeface="Franklin Gothic"/>
              <a:sym typeface="Franklin Gothic"/>
            </a:endParaRPr>
          </a:p>
          <a:p>
            <a:pPr marL="575999" marR="0" lvl="1"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…identifying the critical enablers of more flex (a necessary condition of an efficient future grid)</a:t>
            </a:r>
            <a:endParaRPr sz="1200">
              <a:solidFill>
                <a:srgbClr val="002387"/>
              </a:solidFill>
              <a:latin typeface="Franklin Gothic"/>
              <a:ea typeface="Franklin Gothic"/>
              <a:cs typeface="Franklin Gothic"/>
              <a:sym typeface="Franklin Gothic"/>
            </a:endParaRPr>
          </a:p>
          <a:p>
            <a:pPr marL="323999" marR="0" lvl="0" indent="-256199"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a flex research collaboration could be achieved by bringing together Ara Ake, FF universities, EECA and other learners (the scaled pilots and beyond)... at this point there are multiple complementary, yet unconnected efforts. </a:t>
            </a: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2d18015aa6d_0_201"/>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5</a:t>
            </a:fld>
            <a:endParaRPr/>
          </a:p>
        </p:txBody>
      </p:sp>
      <p:sp>
        <p:nvSpPr>
          <p:cNvPr id="120" name="Google Shape;120;g2d18015aa6d_0_201"/>
          <p:cNvSpPr txBox="1">
            <a:spLocks noGrp="1"/>
          </p:cNvSpPr>
          <p:nvPr>
            <p:ph type="title"/>
          </p:nvPr>
        </p:nvSpPr>
        <p:spPr>
          <a:xfrm>
            <a:off x="360000" y="212525"/>
            <a:ext cx="11160000" cy="720000"/>
          </a:xfrm>
          <a:prstGeom prst="rect">
            <a:avLst/>
          </a:prstGeom>
          <a:noFill/>
          <a:ln>
            <a:noFill/>
          </a:ln>
        </p:spPr>
        <p:txBody>
          <a:bodyPr spcFirstLastPara="1" wrap="square" lIns="91425" tIns="45700" rIns="91425" bIns="45700" anchor="ctr" anchorCtr="0">
            <a:normAutofit/>
          </a:bodyPr>
          <a:lstStyle/>
          <a:p>
            <a:pPr marL="72000" lvl="0" indent="0" algn="l" rtl="0">
              <a:lnSpc>
                <a:spcPct val="90000"/>
              </a:lnSpc>
              <a:spcBef>
                <a:spcPts val="0"/>
              </a:spcBef>
              <a:spcAft>
                <a:spcPts val="0"/>
              </a:spcAft>
              <a:buClr>
                <a:srgbClr val="FF4331"/>
              </a:buClr>
              <a:buSzPts val="2400"/>
              <a:buFont typeface="Franklin Gothic"/>
              <a:buNone/>
            </a:pPr>
            <a:r>
              <a:rPr lang="en-NZ" sz="2400">
                <a:solidFill>
                  <a:srgbClr val="FF4331"/>
                </a:solidFill>
                <a:latin typeface="Franklin Gothic"/>
                <a:ea typeface="Franklin Gothic"/>
                <a:cs typeface="Franklin Gothic"/>
                <a:sym typeface="Franklin Gothic"/>
              </a:rPr>
              <a:t>2 2026 action and delivery options (2)</a:t>
            </a:r>
            <a:endParaRPr sz="2400">
              <a:solidFill>
                <a:srgbClr val="FF4331"/>
              </a:solidFill>
              <a:latin typeface="Franklin Gothic"/>
              <a:ea typeface="Franklin Gothic"/>
              <a:cs typeface="Franklin Gothic"/>
              <a:sym typeface="Franklin Gothic"/>
            </a:endParaRPr>
          </a:p>
        </p:txBody>
      </p:sp>
      <p:sp>
        <p:nvSpPr>
          <p:cNvPr id="121" name="Google Shape;121;g2d18015aa6d_0_201"/>
          <p:cNvSpPr txBox="1">
            <a:spLocks noGrp="1"/>
          </p:cNvSpPr>
          <p:nvPr>
            <p:ph type="body" idx="1"/>
          </p:nvPr>
        </p:nvSpPr>
        <p:spPr>
          <a:xfrm>
            <a:off x="360000" y="932525"/>
            <a:ext cx="11736300" cy="584700"/>
          </a:xfrm>
          <a:prstGeom prst="rect">
            <a:avLst/>
          </a:prstGeom>
          <a:noFill/>
          <a:ln>
            <a:noFill/>
          </a:ln>
        </p:spPr>
        <p:txBody>
          <a:bodyPr spcFirstLastPara="1" wrap="square" lIns="0" tIns="45700" rIns="36000" bIns="45700" anchor="t" anchorCtr="0">
            <a:noAutofit/>
          </a:bodyPr>
          <a:lstStyle/>
          <a:p>
            <a:pPr marL="0" marR="0" lvl="0" indent="0" algn="l" rtl="0">
              <a:lnSpc>
                <a:spcPct val="100000"/>
              </a:lnSpc>
              <a:spcBef>
                <a:spcPts val="300"/>
              </a:spcBef>
              <a:spcAft>
                <a:spcPts val="0"/>
              </a:spcAft>
              <a:buClr>
                <a:srgbClr val="000000"/>
              </a:buClr>
              <a:buSzPts val="1800"/>
              <a:buFont typeface="Arial"/>
              <a:buNone/>
            </a:pPr>
            <a:r>
              <a:rPr lang="en-NZ" sz="1400" b="1">
                <a:solidFill>
                  <a:srgbClr val="002387"/>
                </a:solidFill>
                <a:latin typeface="Franklin Gothic"/>
                <a:ea typeface="Franklin Gothic"/>
                <a:cs typeface="Franklin Gothic"/>
                <a:sym typeface="Franklin Gothic"/>
              </a:rPr>
              <a:t>Each of these opportunities would help to accelerate FF efforts to advance its objective and priorities</a:t>
            </a:r>
            <a:r>
              <a:rPr lang="en-NZ" sz="1400">
                <a:solidFill>
                  <a:srgbClr val="002387"/>
                </a:solidFill>
                <a:latin typeface="Franklin Gothic"/>
                <a:ea typeface="Franklin Gothic"/>
                <a:cs typeface="Franklin Gothic"/>
                <a:sym typeface="Franklin Gothic"/>
              </a:rPr>
              <a:t>…</a:t>
            </a:r>
            <a:endParaRPr sz="1400">
              <a:solidFill>
                <a:srgbClr val="002387"/>
              </a:solidFill>
              <a:latin typeface="Franklin Gothic"/>
              <a:ea typeface="Franklin Gothic"/>
              <a:cs typeface="Franklin Gothic"/>
              <a:sym typeface="Franklin Gothic"/>
            </a:endParaRPr>
          </a:p>
          <a:p>
            <a:pPr marL="216000" marR="0" lvl="0" indent="-2160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this table arranges the opportunities/activities listed on page 4 according to FF’s 4 activity areas and notes the expected impact/benefit</a:t>
            </a:r>
            <a:endParaRPr sz="1200">
              <a:solidFill>
                <a:srgbClr val="002387"/>
              </a:solidFill>
              <a:latin typeface="Franklin Gothic"/>
              <a:ea typeface="Franklin Gothic"/>
              <a:cs typeface="Franklin Gothic"/>
              <a:sym typeface="Franklin Gothic"/>
            </a:endParaRPr>
          </a:p>
        </p:txBody>
      </p:sp>
      <p:graphicFrame>
        <p:nvGraphicFramePr>
          <p:cNvPr id="122" name="Google Shape;122;g2d18015aa6d_0_201"/>
          <p:cNvGraphicFramePr/>
          <p:nvPr/>
        </p:nvGraphicFramePr>
        <p:xfrm>
          <a:off x="169688" y="1474192"/>
          <a:ext cx="3000000" cy="3000000"/>
        </p:xfrm>
        <a:graphic>
          <a:graphicData uri="http://schemas.openxmlformats.org/drawingml/2006/table">
            <a:tbl>
              <a:tblPr>
                <a:noFill/>
                <a:tableStyleId>{4DD41BD7-C79A-49B2-B8F4-1B75D3531317}</a:tableStyleId>
              </a:tblPr>
              <a:tblGrid>
                <a:gridCol w="4160725">
                  <a:extLst>
                    <a:ext uri="{9D8B030D-6E8A-4147-A177-3AD203B41FA5}">
                      <a16:colId xmlns:a16="http://schemas.microsoft.com/office/drawing/2014/main" val="20000"/>
                    </a:ext>
                  </a:extLst>
                </a:gridCol>
                <a:gridCol w="1922975">
                  <a:extLst>
                    <a:ext uri="{9D8B030D-6E8A-4147-A177-3AD203B41FA5}">
                      <a16:colId xmlns:a16="http://schemas.microsoft.com/office/drawing/2014/main" val="20001"/>
                    </a:ext>
                  </a:extLst>
                </a:gridCol>
                <a:gridCol w="1922975">
                  <a:extLst>
                    <a:ext uri="{9D8B030D-6E8A-4147-A177-3AD203B41FA5}">
                      <a16:colId xmlns:a16="http://schemas.microsoft.com/office/drawing/2014/main" val="20002"/>
                    </a:ext>
                  </a:extLst>
                </a:gridCol>
                <a:gridCol w="1922975">
                  <a:extLst>
                    <a:ext uri="{9D8B030D-6E8A-4147-A177-3AD203B41FA5}">
                      <a16:colId xmlns:a16="http://schemas.microsoft.com/office/drawing/2014/main" val="20003"/>
                    </a:ext>
                  </a:extLst>
                </a:gridCol>
                <a:gridCol w="1922975">
                  <a:extLst>
                    <a:ext uri="{9D8B030D-6E8A-4147-A177-3AD203B41FA5}">
                      <a16:colId xmlns:a16="http://schemas.microsoft.com/office/drawing/2014/main" val="20004"/>
                    </a:ext>
                  </a:extLst>
                </a:gridCol>
              </a:tblGrid>
              <a:tr h="411025">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NZ" sz="1200" b="1" u="none" strike="noStrike" cap="none">
                          <a:solidFill>
                            <a:srgbClr val="002387"/>
                          </a:solidFill>
                          <a:latin typeface="Franklin Gothic"/>
                          <a:ea typeface="Franklin Gothic"/>
                          <a:cs typeface="Franklin Gothic"/>
                          <a:sym typeface="Franklin Gothic"/>
                        </a:rPr>
                        <a:t>Flex Plan progress assessment</a:t>
                      </a:r>
                      <a:endParaRPr sz="1200" b="1"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NZ" sz="1200" b="1" u="none" strike="noStrike" cap="none">
                          <a:solidFill>
                            <a:srgbClr val="002387"/>
                          </a:solidFill>
                          <a:latin typeface="Franklin Gothic"/>
                          <a:ea typeface="Franklin Gothic"/>
                          <a:cs typeface="Franklin Gothic"/>
                          <a:sym typeface="Franklin Gothic"/>
                        </a:rPr>
                        <a:t>Deep dives</a:t>
                      </a:r>
                      <a:endParaRPr sz="1200" b="1"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b="1" u="none" strike="noStrike" cap="none">
                          <a:solidFill>
                            <a:srgbClr val="002387"/>
                          </a:solidFill>
                          <a:latin typeface="Franklin Gothic"/>
                          <a:ea typeface="Franklin Gothic"/>
                          <a:cs typeface="Franklin Gothic"/>
                          <a:sym typeface="Franklin Gothic"/>
                        </a:rPr>
                        <a:t>Knowledge sharing</a:t>
                      </a:r>
                      <a:endParaRPr sz="1200" b="1" u="none" strike="noStrike" cap="none">
                        <a:solidFill>
                          <a:srgbClr val="002387"/>
                        </a:solidFill>
                        <a:latin typeface="Franklin Gothic"/>
                        <a:ea typeface="Franklin Gothic"/>
                        <a:cs typeface="Franklin Gothic"/>
                        <a:sym typeface="Franklin Gothic"/>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NZ" sz="1200" b="1" u="none" strike="noStrike" cap="none">
                          <a:solidFill>
                            <a:srgbClr val="002387"/>
                          </a:solidFill>
                          <a:latin typeface="Franklin Gothic"/>
                          <a:ea typeface="Franklin Gothic"/>
                          <a:cs typeface="Franklin Gothic"/>
                          <a:sym typeface="Franklin Gothic"/>
                        </a:rPr>
                        <a:t>Support for learning-by-doing</a:t>
                      </a:r>
                      <a:endParaRPr sz="1200" b="1" u="none" strike="noStrike" cap="none">
                        <a:solidFill>
                          <a:srgbClr val="002387"/>
                        </a:solidFill>
                        <a:latin typeface="Franklin Gothic"/>
                        <a:ea typeface="Franklin Gothic"/>
                        <a:cs typeface="Franklin Gothic"/>
                        <a:sym typeface="Franklin Gothic"/>
                      </a:endParaRPr>
                    </a:p>
                  </a:txBody>
                  <a:tcPr marL="91425" marR="91425" marT="91425" marB="91425">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503900">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…triaging/resolving technical design/delivery issues encountered in the Scaled DF pilots (and others)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lnR w="9525" cap="flat" cmpd="sng">
                      <a:solidFill>
                        <a:srgbClr val="9E9E9E"/>
                      </a:solidFill>
                      <a:prstDash val="solid"/>
                      <a:round/>
                      <a:headEnd type="none" w="sm" len="sm"/>
                      <a:tailEnd type="none" w="sm" len="sm"/>
                    </a:lnR>
                  </a:tcPr>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YES…joining dots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YES…joining dots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512850">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…streamlining sectoral involvement/input to Scaled DF pilot project design and delivery (and others)  </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YES…joining dots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lnT w="9525" cap="flat" cmpd="sng">
                      <a:solidFill>
                        <a:srgbClr val="9E9E9E"/>
                      </a:solidFill>
                      <a:prstDash val="solid"/>
                      <a:round/>
                      <a:headEnd type="none" w="sm" len="sm"/>
                      <a:tailEnd type="none" w="sm" len="sm"/>
                    </a:lnT>
                  </a:tcPr>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YES…joining dots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lnT w="9525" cap="flat" cmpd="sng">
                      <a:solidFill>
                        <a:srgbClr val="9E9E9E"/>
                      </a:solidFill>
                      <a:prstDash val="solid"/>
                      <a:round/>
                      <a:headEnd type="none" w="sm" len="sm"/>
                      <a:tailEnd type="none" w="sm" len="sm"/>
                    </a:lnT>
                  </a:tcPr>
                </a:tc>
                <a:extLst>
                  <a:ext uri="{0D108BD9-81ED-4DB2-BD59-A6C34878D82A}">
                    <a16:rowId xmlns:a16="http://schemas.microsoft.com/office/drawing/2014/main" val="10002"/>
                  </a:ext>
                </a:extLst>
              </a:tr>
              <a:tr h="512850">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…enhanced flex information, particularly by increasing price (for flex) information</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YES…more flex measures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YES…measurement</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extLst>
                  <a:ext uri="{0D108BD9-81ED-4DB2-BD59-A6C34878D82A}">
                    <a16:rowId xmlns:a16="http://schemas.microsoft.com/office/drawing/2014/main" val="10003"/>
                  </a:ext>
                </a:extLst>
              </a:tr>
              <a:tr h="512850">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…reducing the cost/complexity of participation, eg, standardising flex contracts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YES…emerging practice</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YES…explores solutions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extLst>
                  <a:ext uri="{0D108BD9-81ED-4DB2-BD59-A6C34878D82A}">
                    <a16:rowId xmlns:a16="http://schemas.microsoft.com/office/drawing/2014/main" val="10004"/>
                  </a:ext>
                </a:extLst>
              </a:tr>
              <a:tr h="512850">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…enhancing Dx price signals to better incentivise flex responses (and investments) etc</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YES…how?</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YES…testing options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extLst>
                  <a:ext uri="{0D108BD9-81ED-4DB2-BD59-A6C34878D82A}">
                    <a16:rowId xmlns:a16="http://schemas.microsoft.com/office/drawing/2014/main" val="10005"/>
                  </a:ext>
                </a:extLst>
              </a:tr>
              <a:tr h="683800">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…advice on the merits of international approaches to flexible retail propositions to benefit vulnerable and low-income customers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 aspect of pricing/orchestration Qs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YES…testing options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extLst>
                  <a:ext uri="{0D108BD9-81ED-4DB2-BD59-A6C34878D82A}">
                    <a16:rowId xmlns:a16="http://schemas.microsoft.com/office/drawing/2014/main" val="10006"/>
                  </a:ext>
                </a:extLst>
              </a:tr>
              <a:tr h="577750">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…developing/collating robust assumptions about flex volumes, sources, price points, timing etc</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 providing evidence</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extLst>
                  <a:ext uri="{0D108BD9-81ED-4DB2-BD59-A6C34878D82A}">
                    <a16:rowId xmlns:a16="http://schemas.microsoft.com/office/drawing/2014/main" val="10007"/>
                  </a:ext>
                </a:extLst>
              </a:tr>
              <a:tr h="341875">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…identifying the critical enablers of more flex</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YES…priorities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extLst>
                  <a:ext uri="{0D108BD9-81ED-4DB2-BD59-A6C34878D82A}">
                    <a16:rowId xmlns:a16="http://schemas.microsoft.com/office/drawing/2014/main" val="10008"/>
                  </a:ext>
                </a:extLst>
              </a:tr>
              <a:tr h="341875">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…flex research collaboration</a:t>
                      </a:r>
                      <a:endParaRPr sz="1200" u="none" strike="noStrike" cap="none">
                        <a:solidFill>
                          <a:schemeClr val="dk1"/>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200"/>
                        <a:buFont typeface="Arial"/>
                        <a:buNone/>
                      </a:pPr>
                      <a:r>
                        <a:rPr lang="en-NZ" sz="1200" u="none" strike="noStrike" cap="none">
                          <a:solidFill>
                            <a:srgbClr val="002387"/>
                          </a:solidFill>
                          <a:latin typeface="Franklin Gothic"/>
                          <a:ea typeface="Franklin Gothic"/>
                          <a:cs typeface="Franklin Gothic"/>
                          <a:sym typeface="Franklin Gothic"/>
                        </a:rPr>
                        <a:t>YES…more/cheaper</a:t>
                      </a:r>
                      <a:endParaRPr sz="1200" u="none" strike="noStrike" cap="none">
                        <a:solidFill>
                          <a:srgbClr val="002387"/>
                        </a:solidFill>
                        <a:latin typeface="Franklin Gothic"/>
                        <a:ea typeface="Franklin Gothic"/>
                        <a:cs typeface="Franklin Gothic"/>
                        <a:sym typeface="Franklin Gothic"/>
                      </a:endParaRPr>
                    </a:p>
                  </a:txBody>
                  <a:tcPr marL="91425" marR="91425" marT="91425" marB="91425"/>
                </a:tc>
                <a:extLst>
                  <a:ext uri="{0D108BD9-81ED-4DB2-BD59-A6C34878D82A}">
                    <a16:rowId xmlns:a16="http://schemas.microsoft.com/office/drawing/2014/main" val="10009"/>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bd68cbbf2b_0_211"/>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NZ"/>
              <a:t>6</a:t>
            </a:fld>
            <a:endParaRPr/>
          </a:p>
        </p:txBody>
      </p:sp>
      <p:sp>
        <p:nvSpPr>
          <p:cNvPr id="128" name="Google Shape;128;g3bd68cbbf2b_0_211"/>
          <p:cNvSpPr txBox="1">
            <a:spLocks noGrp="1"/>
          </p:cNvSpPr>
          <p:nvPr>
            <p:ph type="title"/>
          </p:nvPr>
        </p:nvSpPr>
        <p:spPr>
          <a:xfrm>
            <a:off x="360000" y="360000"/>
            <a:ext cx="11160000" cy="720000"/>
          </a:xfrm>
          <a:prstGeom prst="rect">
            <a:avLst/>
          </a:prstGeom>
          <a:noFill/>
          <a:ln>
            <a:noFill/>
          </a:ln>
        </p:spPr>
        <p:txBody>
          <a:bodyPr spcFirstLastPara="1" wrap="square" lIns="91425" tIns="45700" rIns="91425" bIns="45700" anchor="ctr" anchorCtr="0">
            <a:normAutofit/>
          </a:bodyPr>
          <a:lstStyle/>
          <a:p>
            <a:pPr marL="72000" lvl="0" indent="0" algn="l" rtl="0">
              <a:lnSpc>
                <a:spcPct val="90000"/>
              </a:lnSpc>
              <a:spcBef>
                <a:spcPts val="0"/>
              </a:spcBef>
              <a:spcAft>
                <a:spcPts val="0"/>
              </a:spcAft>
              <a:buClr>
                <a:srgbClr val="FF4331"/>
              </a:buClr>
              <a:buSzPts val="2400"/>
              <a:buFont typeface="Franklin Gothic"/>
              <a:buNone/>
            </a:pPr>
            <a:r>
              <a:rPr lang="en-NZ" sz="2400">
                <a:solidFill>
                  <a:srgbClr val="FF4331"/>
                </a:solidFill>
                <a:latin typeface="Franklin Gothic"/>
                <a:ea typeface="Franklin Gothic"/>
                <a:cs typeface="Franklin Gothic"/>
                <a:sym typeface="Franklin Gothic"/>
              </a:rPr>
              <a:t>2 2026 action and delivery options (3)</a:t>
            </a:r>
            <a:endParaRPr sz="2400">
              <a:solidFill>
                <a:srgbClr val="FF4331"/>
              </a:solidFill>
              <a:latin typeface="Franklin Gothic"/>
              <a:ea typeface="Franklin Gothic"/>
              <a:cs typeface="Franklin Gothic"/>
              <a:sym typeface="Franklin Gothic"/>
            </a:endParaRPr>
          </a:p>
        </p:txBody>
      </p:sp>
      <p:sp>
        <p:nvSpPr>
          <p:cNvPr id="129" name="Google Shape;129;g3bd68cbbf2b_0_211"/>
          <p:cNvSpPr txBox="1">
            <a:spLocks noGrp="1"/>
          </p:cNvSpPr>
          <p:nvPr>
            <p:ph type="body" idx="1"/>
          </p:nvPr>
        </p:nvSpPr>
        <p:spPr>
          <a:xfrm>
            <a:off x="360000" y="1080000"/>
            <a:ext cx="11548500" cy="4057200"/>
          </a:xfrm>
          <a:prstGeom prst="rect">
            <a:avLst/>
          </a:prstGeom>
          <a:noFill/>
          <a:ln>
            <a:noFill/>
          </a:ln>
        </p:spPr>
        <p:txBody>
          <a:bodyPr spcFirstLastPara="1" wrap="square" lIns="0" tIns="45700" rIns="36000" bIns="45700" anchor="t" anchorCtr="0">
            <a:noAutofit/>
          </a:bodyPr>
          <a:lstStyle/>
          <a:p>
            <a:pPr marL="72000" marR="0" lvl="0" indent="0" algn="l" rtl="0">
              <a:lnSpc>
                <a:spcPct val="100000"/>
              </a:lnSpc>
              <a:spcBef>
                <a:spcPts val="300"/>
              </a:spcBef>
              <a:spcAft>
                <a:spcPts val="0"/>
              </a:spcAft>
              <a:buSzPts val="1800"/>
              <a:buNone/>
            </a:pPr>
            <a:r>
              <a:rPr lang="en-NZ" sz="1400" b="1">
                <a:solidFill>
                  <a:srgbClr val="002387"/>
                </a:solidFill>
                <a:latin typeface="Franklin Gothic"/>
                <a:ea typeface="Franklin Gothic"/>
                <a:cs typeface="Franklin Gothic"/>
                <a:sym typeface="Franklin Gothic"/>
              </a:rPr>
              <a:t>FF resources are currently insufficient to fully take advantage of these opportunities …</a:t>
            </a:r>
            <a:r>
              <a:rPr lang="en-NZ" sz="1400">
                <a:solidFill>
                  <a:srgbClr val="002387"/>
                </a:solidFill>
                <a:latin typeface="Franklin Gothic"/>
                <a:ea typeface="Franklin Gothic"/>
                <a:cs typeface="Franklin Gothic"/>
                <a:sym typeface="Franklin Gothic"/>
              </a:rPr>
              <a:t> we need extra dedicated bodies and/or extra funding to pay them</a:t>
            </a:r>
            <a:endParaRPr sz="1400">
              <a:solidFill>
                <a:srgbClr val="002387"/>
              </a:solidFill>
              <a:latin typeface="Franklin Gothic"/>
              <a:ea typeface="Franklin Gothic"/>
              <a:cs typeface="Franklin Gothic"/>
              <a:sym typeface="Franklin Gothic"/>
            </a:endParaRPr>
          </a:p>
          <a:p>
            <a:pPr marL="72000" marR="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a:p>
            <a:pPr marL="72000" marR="0" lvl="0" indent="0" algn="l" rtl="0">
              <a:lnSpc>
                <a:spcPct val="100000"/>
              </a:lnSpc>
              <a:spcBef>
                <a:spcPts val="300"/>
              </a:spcBef>
              <a:spcAft>
                <a:spcPts val="0"/>
              </a:spcAft>
              <a:buClr>
                <a:srgbClr val="000000"/>
              </a:buClr>
              <a:buSzPts val="1800"/>
              <a:buFont typeface="Arial"/>
              <a:buNone/>
            </a:pPr>
            <a:r>
              <a:rPr lang="en-NZ" sz="1400">
                <a:solidFill>
                  <a:srgbClr val="002387"/>
                </a:solidFill>
                <a:latin typeface="Franklin Gothic"/>
                <a:ea typeface="Franklin Gothic"/>
                <a:cs typeface="Franklin Gothic"/>
                <a:sym typeface="Franklin Gothic"/>
              </a:rPr>
              <a:t>Note: the option to not fully take advantage of these opportunities is available, but is not being considered until all avenues for accelerating FF objectives and priorities have been exhausted.  </a:t>
            </a: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300"/>
              </a:spcBef>
              <a:spcAft>
                <a:spcPts val="0"/>
              </a:spcAft>
              <a:buSzPts val="1800"/>
              <a:buNone/>
            </a:pPr>
            <a:endParaRPr sz="1200">
              <a:solidFill>
                <a:srgbClr val="002387"/>
              </a:solidFill>
              <a:latin typeface="Franklin Gothic"/>
              <a:ea typeface="Franklin Gothic"/>
              <a:cs typeface="Franklin Gothic"/>
              <a:sym typeface="Franklin Gothic"/>
            </a:endParaRPr>
          </a:p>
        </p:txBody>
      </p:sp>
      <p:sp>
        <p:nvSpPr>
          <p:cNvPr id="130" name="Google Shape;130;g3bd68cbbf2b_0_211"/>
          <p:cNvSpPr txBox="1"/>
          <p:nvPr/>
        </p:nvSpPr>
        <p:spPr>
          <a:xfrm>
            <a:off x="7239325" y="278325"/>
            <a:ext cx="4595100" cy="554100"/>
          </a:xfrm>
          <a:prstGeom prst="rect">
            <a:avLst/>
          </a:prstGeom>
          <a:noFill/>
          <a:ln>
            <a:noFill/>
          </a:ln>
        </p:spPr>
        <p:txBody>
          <a:bodyPr spcFirstLastPara="1" wrap="square" lIns="91425" tIns="91425" rIns="91425" bIns="91425" anchor="t" anchorCtr="0">
            <a:spAutoFit/>
          </a:bodyPr>
          <a:lstStyle/>
          <a:p>
            <a:pPr marL="72000" marR="0" lvl="0" indent="0" algn="l" rtl="0">
              <a:lnSpc>
                <a:spcPct val="100000"/>
              </a:lnSpc>
              <a:spcBef>
                <a:spcPts val="600"/>
              </a:spcBef>
              <a:spcAft>
                <a:spcPts val="0"/>
              </a:spcAft>
              <a:buClr>
                <a:schemeClr val="dk1"/>
              </a:buClr>
              <a:buSzPts val="1800"/>
              <a:buFont typeface="Arial"/>
              <a:buNone/>
            </a:pPr>
            <a:r>
              <a:rPr lang="en-NZ" sz="1200" b="0" i="0" u="none" strike="noStrike" cap="none">
                <a:solidFill>
                  <a:srgbClr val="FF0000"/>
                </a:solidFill>
                <a:latin typeface="Franklin Gothic"/>
                <a:ea typeface="Franklin Gothic"/>
                <a:cs typeface="Franklin Gothic"/>
                <a:sym typeface="Franklin Gothic"/>
              </a:rPr>
              <a:t>Actions: </a:t>
            </a:r>
            <a:r>
              <a:rPr lang="en-NZ" sz="1200" b="0" i="0" u="none" strike="noStrike" cap="none">
                <a:solidFill>
                  <a:srgbClr val="002387"/>
                </a:solidFill>
                <a:latin typeface="Franklin Gothic"/>
                <a:ea typeface="Franklin Gothic"/>
                <a:cs typeface="Franklin Gothic"/>
                <a:sym typeface="Franklin Gothic"/>
              </a:rPr>
              <a:t>Identify plausible human and funding options to fully take advantage of these opportunities.</a:t>
            </a:r>
            <a:endParaRPr sz="1200" b="0" i="0" u="none" strike="noStrike" cap="none">
              <a:solidFill>
                <a:srgbClr val="002387"/>
              </a:solidFill>
              <a:latin typeface="Franklin Gothic"/>
              <a:ea typeface="Franklin Gothic"/>
              <a:cs typeface="Franklin Gothic"/>
              <a:sym typeface="Franklin Gothic"/>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2fb67ad9f72_0_1"/>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NZ"/>
              <a:t>7</a:t>
            </a:fld>
            <a:endParaRPr/>
          </a:p>
        </p:txBody>
      </p:sp>
      <p:sp>
        <p:nvSpPr>
          <p:cNvPr id="136" name="Google Shape;136;g2fb67ad9f72_0_1"/>
          <p:cNvSpPr txBox="1">
            <a:spLocks noGrp="1"/>
          </p:cNvSpPr>
          <p:nvPr>
            <p:ph type="title"/>
          </p:nvPr>
        </p:nvSpPr>
        <p:spPr>
          <a:xfrm>
            <a:off x="516000" y="114300"/>
            <a:ext cx="11160000" cy="675600"/>
          </a:xfrm>
          <a:prstGeom prst="rect">
            <a:avLst/>
          </a:prstGeom>
          <a:noFill/>
          <a:ln>
            <a:noFill/>
          </a:ln>
        </p:spPr>
        <p:txBody>
          <a:bodyPr spcFirstLastPara="1" wrap="square" lIns="91425" tIns="45700" rIns="91425" bIns="45700" anchor="ctr" anchorCtr="0">
            <a:normAutofit/>
          </a:bodyPr>
          <a:lstStyle/>
          <a:p>
            <a:pPr marL="7200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3 Engagement (1)</a:t>
            </a:r>
            <a:endParaRPr sz="2400">
              <a:solidFill>
                <a:srgbClr val="FF4331"/>
              </a:solidFill>
              <a:latin typeface="Franklin Gothic"/>
              <a:ea typeface="Franklin Gothic"/>
              <a:cs typeface="Franklin Gothic"/>
              <a:sym typeface="Franklin Gothic"/>
            </a:endParaRPr>
          </a:p>
        </p:txBody>
      </p:sp>
      <p:sp>
        <p:nvSpPr>
          <p:cNvPr id="137" name="Google Shape;137;g2fb67ad9f72_0_1"/>
          <p:cNvSpPr txBox="1">
            <a:spLocks noGrp="1"/>
          </p:cNvSpPr>
          <p:nvPr>
            <p:ph type="body" idx="1"/>
          </p:nvPr>
        </p:nvSpPr>
        <p:spPr>
          <a:xfrm>
            <a:off x="561675" y="799925"/>
            <a:ext cx="11241300" cy="5874600"/>
          </a:xfrm>
          <a:prstGeom prst="rect">
            <a:avLst/>
          </a:prstGeom>
          <a:noFill/>
          <a:ln>
            <a:noFill/>
          </a:ln>
        </p:spPr>
        <p:txBody>
          <a:bodyPr spcFirstLastPara="1" wrap="square" lIns="91425" tIns="45700" rIns="91425" bIns="45700" anchor="t" anchorCtr="0">
            <a:noAutofit/>
          </a:bodyPr>
          <a:lstStyle/>
          <a:p>
            <a:pPr marL="72000" lvl="0" indent="0" algn="l" rtl="0">
              <a:lnSpc>
                <a:spcPct val="100000"/>
              </a:lnSpc>
              <a:spcBef>
                <a:spcPts val="0"/>
              </a:spcBef>
              <a:spcAft>
                <a:spcPts val="0"/>
              </a:spcAft>
              <a:buClr>
                <a:srgbClr val="EF4637"/>
              </a:buClr>
              <a:buSzPts val="1280"/>
              <a:buFont typeface="Arial"/>
              <a:buNone/>
            </a:pPr>
            <a:r>
              <a:rPr lang="en-NZ" sz="1400">
                <a:solidFill>
                  <a:srgbClr val="EF4637"/>
                </a:solidFill>
                <a:latin typeface="Arial"/>
                <a:ea typeface="Arial"/>
                <a:cs typeface="Arial"/>
                <a:sym typeface="Arial"/>
              </a:rPr>
              <a:t>Purpose of this item: </a:t>
            </a:r>
            <a:endParaRPr sz="1400">
              <a:solidFill>
                <a:srgbClr val="002387"/>
              </a:solidFill>
              <a:latin typeface="Arial"/>
              <a:ea typeface="Arial"/>
              <a:cs typeface="Arial"/>
              <a:sym typeface="Arial"/>
            </a:endParaRPr>
          </a:p>
          <a:p>
            <a:pPr marL="288000" marR="0" lvl="0" indent="-232900" algn="l" rtl="0">
              <a:lnSpc>
                <a:spcPct val="100000"/>
              </a:lnSpc>
              <a:spcBef>
                <a:spcPts val="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conversations had and upcoming </a:t>
            </a:r>
            <a:endParaRPr sz="1400">
              <a:solidFill>
                <a:srgbClr val="002387"/>
              </a:solidFill>
              <a:latin typeface="Franklin Gothic"/>
              <a:ea typeface="Franklin Gothic"/>
              <a:cs typeface="Franklin Gothic"/>
              <a:sym typeface="Franklin Gothic"/>
            </a:endParaRPr>
          </a:p>
          <a:p>
            <a:pPr marL="288000" marR="0" lvl="0" indent="-232900" algn="l" rtl="0">
              <a:lnSpc>
                <a:spcPct val="100000"/>
              </a:lnSpc>
              <a:spcBef>
                <a:spcPts val="3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advice to regulators</a:t>
            </a:r>
            <a:endParaRPr sz="1400">
              <a:solidFill>
                <a:srgbClr val="002387"/>
              </a:solidFill>
              <a:latin typeface="Franklin Gothic"/>
              <a:ea typeface="Franklin Gothic"/>
              <a:cs typeface="Franklin Gothic"/>
              <a:sym typeface="Franklin Gothic"/>
            </a:endParaRPr>
          </a:p>
          <a:p>
            <a:pPr marL="288000" marR="0" lvl="0" indent="-232900" algn="l" rtl="0">
              <a:lnSpc>
                <a:spcPct val="100000"/>
              </a:lnSpc>
              <a:spcBef>
                <a:spcPts val="3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publicising FF activities and thinking</a:t>
            </a:r>
            <a:endParaRPr sz="1400">
              <a:solidFill>
                <a:srgbClr val="002387"/>
              </a:solidFill>
              <a:latin typeface="Franklin Gothic"/>
              <a:ea typeface="Franklin Gothic"/>
              <a:cs typeface="Franklin Gothic"/>
              <a:sym typeface="Franklin Gothic"/>
            </a:endParaRPr>
          </a:p>
          <a:p>
            <a:pPr marL="288000" lvl="0" indent="-232900" algn="l" rtl="0">
              <a:lnSpc>
                <a:spcPct val="100000"/>
              </a:lnSpc>
              <a:spcBef>
                <a:spcPts val="3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update on who is listening to FlexForum through its website, newsletter and linkedin channels</a:t>
            </a: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300"/>
              </a:spcBef>
              <a:spcAft>
                <a:spcPts val="0"/>
              </a:spcAft>
              <a:buClr>
                <a:schemeClr val="dk1"/>
              </a:buClr>
              <a:buSzPts val="1800"/>
              <a:buFont typeface="Arial"/>
              <a:buNone/>
            </a:pPr>
            <a:endParaRPr sz="1400" b="1">
              <a:solidFill>
                <a:srgbClr val="002387"/>
              </a:solidFill>
              <a:latin typeface="Franklin Gothic"/>
              <a:ea typeface="Franklin Gothic"/>
              <a:cs typeface="Franklin Gothic"/>
              <a:sym typeface="Franklin Gothic"/>
            </a:endParaRPr>
          </a:p>
          <a:p>
            <a:pPr marL="72000" marR="0" lvl="0" indent="0" algn="l" rtl="0">
              <a:lnSpc>
                <a:spcPct val="100000"/>
              </a:lnSpc>
              <a:spcBef>
                <a:spcPts val="300"/>
              </a:spcBef>
              <a:spcAft>
                <a:spcPts val="0"/>
              </a:spcAft>
              <a:buClr>
                <a:srgbClr val="000000"/>
              </a:buClr>
              <a:buSzPts val="1800"/>
              <a:buFont typeface="Arial"/>
              <a:buNone/>
            </a:pPr>
            <a:r>
              <a:rPr lang="en-NZ" sz="1400" b="1">
                <a:solidFill>
                  <a:srgbClr val="002387"/>
                </a:solidFill>
                <a:latin typeface="Franklin Gothic"/>
                <a:ea typeface="Franklin Gothic"/>
                <a:cs typeface="Franklin Gothic"/>
                <a:sym typeface="Franklin Gothic"/>
              </a:rPr>
              <a:t>Conversations had and upcoming</a:t>
            </a:r>
            <a:endParaRPr sz="1400" b="1">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IEGA on 11 February discussing IEGA and FF activities</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Electricity Authority- on 5 February discussing FF activities and EA thinking on next steps (see item 2 for more detail)</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Gabrielle Kuiper (leading Australian thinker on DER) on 30 January discussing FF and intersections with their research. A FF webinar will be arranged for Gabrielle to share insights/practice from Australia and southeast Asia. </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Transpower Te Kanapu team on 29/01 and 05/02… 2-part workshop on flex assumption inputs for the draft future grid blueprint. A follow up session is planned after release of final scenarios (March). </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ERGANZ on 21 January discussing FF activities and ERGANZ flex interests/plans (see item 2 for more detail).  </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workshop hosted for Transpower WBOP team on 20/02. 20 people attended. Here are the </a:t>
            </a:r>
            <a:r>
              <a:rPr lang="en-NZ" sz="1200" u="sng">
                <a:solidFill>
                  <a:schemeClr val="hlink"/>
                </a:solidFill>
                <a:latin typeface="Franklin Gothic"/>
                <a:ea typeface="Franklin Gothic"/>
                <a:cs typeface="Franklin Gothic"/>
                <a:sym typeface="Franklin Gothic"/>
                <a:hlinkClick r:id="rId3"/>
              </a:rPr>
              <a:t>session notes</a:t>
            </a:r>
            <a:r>
              <a:rPr lang="en-NZ" sz="1200">
                <a:solidFill>
                  <a:srgbClr val="002387"/>
                </a:solidFill>
                <a:latin typeface="Franklin Gothic"/>
                <a:ea typeface="Franklin Gothic"/>
                <a:cs typeface="Franklin Gothic"/>
                <a:sym typeface="Franklin Gothic"/>
              </a:rPr>
              <a:t>. </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Energy Transition Framework secretariat and Transpower on 13 January discussing adding flex measures to the </a:t>
            </a:r>
            <a:r>
              <a:rPr lang="en-NZ" sz="1200" u="sng">
                <a:solidFill>
                  <a:schemeClr val="hlink"/>
                </a:solidFill>
                <a:latin typeface="Franklin Gothic"/>
                <a:ea typeface="Franklin Gothic"/>
                <a:cs typeface="Franklin Gothic"/>
                <a:sym typeface="Franklin Gothic"/>
                <a:hlinkClick r:id="rId4"/>
              </a:rPr>
              <a:t>ETF Measures and Metrics report</a:t>
            </a:r>
            <a:r>
              <a:rPr lang="en-NZ" sz="1200">
                <a:solidFill>
                  <a:srgbClr val="002387"/>
                </a:solidFill>
                <a:latin typeface="Franklin Gothic"/>
                <a:ea typeface="Franklin Gothic"/>
                <a:cs typeface="Franklin Gothic"/>
                <a:sym typeface="Franklin Gothic"/>
              </a:rPr>
              <a:t>. (See item 4 for more detail.)</a:t>
            </a:r>
            <a:endParaRPr sz="1200">
              <a:solidFill>
                <a:srgbClr val="002387"/>
              </a:solidFill>
              <a:latin typeface="Franklin Gothic"/>
              <a:ea typeface="Franklin Gothic"/>
              <a:cs typeface="Franklin Gothic"/>
              <a:sym typeface="Franklin Gothic"/>
            </a:endParaRPr>
          </a:p>
          <a:p>
            <a:pPr marL="360000" marR="0" lvl="0" indent="-2922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Next ETF meeting is 6 March…the draft agenda includes:</a:t>
            </a:r>
            <a:endParaRPr sz="1200">
              <a:solidFill>
                <a:srgbClr val="002387"/>
              </a:solidFill>
              <a:latin typeface="Franklin Gothic"/>
              <a:ea typeface="Franklin Gothic"/>
              <a:cs typeface="Franklin Gothic"/>
              <a:sym typeface="Franklin Gothic"/>
            </a:endParaRPr>
          </a:p>
          <a:p>
            <a:pPr marL="719998" marR="0" lvl="1" indent="-3048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Powering change campaign update/plans</a:t>
            </a:r>
            <a:endParaRPr sz="1200">
              <a:solidFill>
                <a:srgbClr val="002387"/>
              </a:solidFill>
              <a:latin typeface="Franklin Gothic"/>
              <a:ea typeface="Franklin Gothic"/>
              <a:cs typeface="Franklin Gothic"/>
              <a:sym typeface="Franklin Gothic"/>
            </a:endParaRPr>
          </a:p>
          <a:p>
            <a:pPr marL="719998" marR="0" lvl="1" indent="-3048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Update on implementation of Gas working group actions</a:t>
            </a:r>
            <a:endParaRPr sz="1200">
              <a:solidFill>
                <a:srgbClr val="002387"/>
              </a:solidFill>
              <a:latin typeface="Franklin Gothic"/>
              <a:ea typeface="Franklin Gothic"/>
              <a:cs typeface="Franklin Gothic"/>
              <a:sym typeface="Franklin Gothic"/>
            </a:endParaRPr>
          </a:p>
          <a:p>
            <a:pPr marL="719998" marR="0" lvl="1" indent="-3048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Review of proposals on Removing finance related barriers to C&amp;I electrification</a:t>
            </a:r>
            <a:endParaRPr sz="1200">
              <a:solidFill>
                <a:srgbClr val="002387"/>
              </a:solidFill>
              <a:latin typeface="Franklin Gothic"/>
              <a:ea typeface="Franklin Gothic"/>
              <a:cs typeface="Franklin Gothic"/>
              <a:sym typeface="Franklin Gothic"/>
            </a:endParaRPr>
          </a:p>
          <a:p>
            <a:pPr marL="719998" marR="0" lvl="1" indent="-304800" algn="l" rtl="0">
              <a:lnSpc>
                <a:spcPct val="100000"/>
              </a:lnSpc>
              <a:spcBef>
                <a:spcPts val="300"/>
              </a:spcBef>
              <a:spcAft>
                <a:spcPts val="0"/>
              </a:spcAft>
              <a:buClr>
                <a:srgbClr val="002387"/>
              </a:buClr>
              <a:buSzPts val="1200"/>
              <a:buFont typeface="Franklin Gothic"/>
              <a:buChar char="•"/>
            </a:pPr>
            <a:r>
              <a:rPr lang="en-NZ" sz="1200">
                <a:solidFill>
                  <a:srgbClr val="002387"/>
                </a:solidFill>
                <a:latin typeface="Franklin Gothic"/>
                <a:ea typeface="Franklin Gothic"/>
                <a:cs typeface="Franklin Gothic"/>
                <a:sym typeface="Franklin Gothic"/>
              </a:rPr>
              <a:t>Workforce for the future update</a:t>
            </a:r>
            <a:endParaRPr sz="1400">
              <a:solidFill>
                <a:srgbClr val="002387"/>
              </a:solidFill>
              <a:latin typeface="Franklin Gothic"/>
              <a:ea typeface="Franklin Gothic"/>
              <a:cs typeface="Franklin Gothic"/>
              <a:sym typeface="Franklin Gothic"/>
            </a:endParaRPr>
          </a:p>
        </p:txBody>
      </p:sp>
      <p:sp>
        <p:nvSpPr>
          <p:cNvPr id="138" name="Google Shape;138;g2fb67ad9f72_0_1"/>
          <p:cNvSpPr txBox="1"/>
          <p:nvPr/>
        </p:nvSpPr>
        <p:spPr>
          <a:xfrm>
            <a:off x="7229725" y="193625"/>
            <a:ext cx="4919100" cy="369300"/>
          </a:xfrm>
          <a:prstGeom prst="rect">
            <a:avLst/>
          </a:prstGeom>
          <a:noFill/>
          <a:ln>
            <a:noFill/>
          </a:ln>
        </p:spPr>
        <p:txBody>
          <a:bodyPr spcFirstLastPara="1" wrap="square" lIns="91425" tIns="91425" rIns="91425" bIns="91425" anchor="t" anchorCtr="0">
            <a:spAutoFit/>
          </a:bodyPr>
          <a:lstStyle/>
          <a:p>
            <a:pPr marL="72000" marR="0" lvl="0" indent="0" algn="l" rtl="0">
              <a:lnSpc>
                <a:spcPct val="100000"/>
              </a:lnSpc>
              <a:spcBef>
                <a:spcPts val="600"/>
              </a:spcBef>
              <a:spcAft>
                <a:spcPts val="0"/>
              </a:spcAft>
              <a:buClr>
                <a:schemeClr val="dk1"/>
              </a:buClr>
              <a:buSzPts val="1800"/>
              <a:buFont typeface="Arial"/>
              <a:buNone/>
            </a:pPr>
            <a:r>
              <a:rPr lang="en-NZ" sz="1200" b="0" i="0" u="none" strike="noStrike" cap="none">
                <a:solidFill>
                  <a:srgbClr val="FF0000"/>
                </a:solidFill>
                <a:latin typeface="Franklin Gothic"/>
                <a:ea typeface="Franklin Gothic"/>
                <a:cs typeface="Franklin Gothic"/>
                <a:sym typeface="Franklin Gothic"/>
              </a:rPr>
              <a:t>Actions: </a:t>
            </a:r>
            <a:r>
              <a:rPr lang="en-NZ" sz="1200" b="0" i="0" u="none" strike="noStrike" cap="none">
                <a:solidFill>
                  <a:srgbClr val="002387"/>
                </a:solidFill>
                <a:latin typeface="Franklin Gothic"/>
                <a:ea typeface="Franklin Gothic"/>
                <a:cs typeface="Franklin Gothic"/>
                <a:sym typeface="Franklin Gothic"/>
              </a:rPr>
              <a:t>For noting. No actions requested.</a:t>
            </a:r>
            <a:endParaRPr sz="1200" b="0" i="0" u="none" strike="noStrike" cap="none">
              <a:solidFill>
                <a:srgbClr val="002387"/>
              </a:solidFill>
              <a:latin typeface="Franklin Gothic"/>
              <a:ea typeface="Franklin Gothic"/>
              <a:cs typeface="Franklin Gothic"/>
              <a:sym typeface="Franklin Gothic"/>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g3bd68cbbf2b_0_0"/>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NZ"/>
              <a:t>8</a:t>
            </a:fld>
            <a:endParaRPr/>
          </a:p>
        </p:txBody>
      </p:sp>
      <p:sp>
        <p:nvSpPr>
          <p:cNvPr id="144" name="Google Shape;144;g3bd68cbbf2b_0_0"/>
          <p:cNvSpPr txBox="1">
            <a:spLocks noGrp="1"/>
          </p:cNvSpPr>
          <p:nvPr>
            <p:ph type="title"/>
          </p:nvPr>
        </p:nvSpPr>
        <p:spPr>
          <a:xfrm>
            <a:off x="516000" y="114300"/>
            <a:ext cx="11160000" cy="675600"/>
          </a:xfrm>
          <a:prstGeom prst="rect">
            <a:avLst/>
          </a:prstGeom>
          <a:noFill/>
          <a:ln>
            <a:noFill/>
          </a:ln>
        </p:spPr>
        <p:txBody>
          <a:bodyPr spcFirstLastPara="1" wrap="square" lIns="91425" tIns="45700" rIns="91425" bIns="45700" anchor="ctr" anchorCtr="0">
            <a:normAutofit/>
          </a:bodyPr>
          <a:lstStyle/>
          <a:p>
            <a:pPr marL="7200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3 Engagement (2)</a:t>
            </a:r>
            <a:endParaRPr sz="2400">
              <a:solidFill>
                <a:srgbClr val="FF4331"/>
              </a:solidFill>
              <a:latin typeface="Franklin Gothic"/>
              <a:ea typeface="Franklin Gothic"/>
              <a:cs typeface="Franklin Gothic"/>
              <a:sym typeface="Franklin Gothic"/>
            </a:endParaRPr>
          </a:p>
        </p:txBody>
      </p:sp>
      <p:sp>
        <p:nvSpPr>
          <p:cNvPr id="145" name="Google Shape;145;g3bd68cbbf2b_0_0"/>
          <p:cNvSpPr txBox="1">
            <a:spLocks noGrp="1"/>
          </p:cNvSpPr>
          <p:nvPr>
            <p:ph type="body" idx="1"/>
          </p:nvPr>
        </p:nvSpPr>
        <p:spPr>
          <a:xfrm>
            <a:off x="561675" y="799925"/>
            <a:ext cx="11241300" cy="5874600"/>
          </a:xfrm>
          <a:prstGeom prst="rect">
            <a:avLst/>
          </a:prstGeom>
          <a:noFill/>
          <a:ln>
            <a:noFill/>
          </a:ln>
        </p:spPr>
        <p:txBody>
          <a:bodyPr spcFirstLastPara="1" wrap="square" lIns="91425" tIns="45700" rIns="91425" bIns="45700" anchor="t" anchorCtr="0">
            <a:noAutofit/>
          </a:bodyPr>
          <a:lstStyle/>
          <a:p>
            <a:pPr marL="72000" marR="0" lvl="0" indent="0" algn="l" rtl="0">
              <a:lnSpc>
                <a:spcPct val="100000"/>
              </a:lnSpc>
              <a:spcBef>
                <a:spcPts val="300"/>
              </a:spcBef>
              <a:spcAft>
                <a:spcPts val="0"/>
              </a:spcAft>
              <a:buClr>
                <a:srgbClr val="000000"/>
              </a:buClr>
              <a:buSzPts val="1800"/>
              <a:buFont typeface="Arial"/>
              <a:buNone/>
            </a:pPr>
            <a:r>
              <a:rPr lang="en-NZ" sz="1400" b="1">
                <a:solidFill>
                  <a:srgbClr val="002387"/>
                </a:solidFill>
                <a:latin typeface="Franklin Gothic"/>
                <a:ea typeface="Franklin Gothic"/>
                <a:cs typeface="Franklin Gothic"/>
                <a:sym typeface="Franklin Gothic"/>
              </a:rPr>
              <a:t>Advice to regulators</a:t>
            </a:r>
            <a:endParaRPr sz="1400" b="1">
              <a:solidFill>
                <a:srgbClr val="002387"/>
              </a:solidFill>
              <a:latin typeface="Franklin Gothic"/>
              <a:ea typeface="Franklin Gothic"/>
              <a:cs typeface="Franklin Gothic"/>
              <a:sym typeface="Franklin Gothic"/>
            </a:endParaRPr>
          </a:p>
          <a:p>
            <a:pPr marL="360000" marR="0" lvl="0" indent="-304900" algn="l" rtl="0">
              <a:lnSpc>
                <a:spcPct val="100000"/>
              </a:lnSpc>
              <a:spcBef>
                <a:spcPts val="3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no responses to regulatory consultations are being prepared.  </a:t>
            </a: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300"/>
              </a:spcBef>
              <a:spcAft>
                <a:spcPts val="0"/>
              </a:spcAft>
              <a:buSzPts val="1800"/>
              <a:buNone/>
            </a:pPr>
            <a:endParaRPr sz="1400" b="1" u="sng">
              <a:solidFill>
                <a:srgbClr val="002387"/>
              </a:solidFill>
              <a:latin typeface="Franklin Gothic"/>
              <a:ea typeface="Franklin Gothic"/>
              <a:cs typeface="Franklin Gothic"/>
              <a:sym typeface="Franklin Gothic"/>
            </a:endParaRPr>
          </a:p>
          <a:p>
            <a:pPr marL="72000" marR="0" lvl="0" indent="0" algn="l" rtl="0">
              <a:lnSpc>
                <a:spcPct val="100000"/>
              </a:lnSpc>
              <a:spcBef>
                <a:spcPts val="300"/>
              </a:spcBef>
              <a:spcAft>
                <a:spcPts val="0"/>
              </a:spcAft>
              <a:buClr>
                <a:srgbClr val="000000"/>
              </a:buClr>
              <a:buSzPts val="1800"/>
              <a:buFont typeface="Arial"/>
              <a:buNone/>
            </a:pPr>
            <a:r>
              <a:rPr lang="en-NZ" sz="1400" b="1">
                <a:solidFill>
                  <a:srgbClr val="002387"/>
                </a:solidFill>
                <a:latin typeface="Franklin Gothic"/>
                <a:ea typeface="Franklin Gothic"/>
                <a:cs typeface="Franklin Gothic"/>
                <a:sym typeface="Franklin Gothic"/>
              </a:rPr>
              <a:t>Publicising FF activities and thinking…</a:t>
            </a:r>
            <a:r>
              <a:rPr lang="en-NZ" sz="1400">
                <a:solidFill>
                  <a:srgbClr val="002387"/>
                </a:solidFill>
                <a:latin typeface="Franklin Gothic"/>
                <a:ea typeface="Franklin Gothic"/>
                <a:cs typeface="Franklin Gothic"/>
                <a:sym typeface="Franklin Gothic"/>
              </a:rPr>
              <a:t> FF content is shared regularly when it is available. </a:t>
            </a:r>
            <a:endParaRPr sz="1400">
              <a:solidFill>
                <a:srgbClr val="002387"/>
              </a:solidFill>
              <a:latin typeface="Franklin Gothic"/>
              <a:ea typeface="Franklin Gothic"/>
              <a:cs typeface="Franklin Gothic"/>
              <a:sym typeface="Franklin Gothic"/>
            </a:endParaRPr>
          </a:p>
          <a:p>
            <a:pPr marL="360000" marR="0" lvl="0" indent="-304900" algn="l" rtl="0">
              <a:lnSpc>
                <a:spcPct val="100000"/>
              </a:lnSpc>
              <a:spcBef>
                <a:spcPts val="3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we shared </a:t>
            </a:r>
            <a:r>
              <a:rPr lang="en-NZ" sz="1400" u="sng">
                <a:solidFill>
                  <a:schemeClr val="hlink"/>
                </a:solidFill>
                <a:latin typeface="Franklin Gothic"/>
                <a:ea typeface="Franklin Gothic"/>
                <a:cs typeface="Franklin Gothic"/>
                <a:sym typeface="Franklin Gothic"/>
                <a:hlinkClick r:id="rId3"/>
              </a:rPr>
              <a:t>this article</a:t>
            </a:r>
            <a:r>
              <a:rPr lang="en-NZ" sz="1400">
                <a:solidFill>
                  <a:srgbClr val="002387"/>
                </a:solidFill>
                <a:latin typeface="Franklin Gothic"/>
                <a:ea typeface="Franklin Gothic"/>
                <a:cs typeface="Franklin Gothic"/>
                <a:sym typeface="Franklin Gothic"/>
              </a:rPr>
              <a:t> on 15 January about FF estimates of the scale and capability of flexible resources already deployed ‘in the system’.</a:t>
            </a:r>
            <a:endParaRPr sz="1400">
              <a:solidFill>
                <a:srgbClr val="002387"/>
              </a:solidFill>
              <a:latin typeface="Franklin Gothic"/>
              <a:ea typeface="Franklin Gothic"/>
              <a:cs typeface="Franklin Gothic"/>
              <a:sym typeface="Franklin Gothic"/>
            </a:endParaRPr>
          </a:p>
          <a:p>
            <a:pPr marL="360000" marR="0" lvl="0" indent="-304900" algn="l" rtl="0">
              <a:lnSpc>
                <a:spcPct val="100000"/>
              </a:lnSpc>
              <a:spcBef>
                <a:spcPts val="3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we </a:t>
            </a:r>
            <a:r>
              <a:rPr lang="en-NZ" sz="1400" u="sng">
                <a:solidFill>
                  <a:schemeClr val="hlink"/>
                </a:solidFill>
                <a:latin typeface="Franklin Gothic"/>
                <a:ea typeface="Franklin Gothic"/>
                <a:cs typeface="Franklin Gothic"/>
                <a:sym typeface="Franklin Gothic"/>
                <a:hlinkClick r:id="rId4"/>
              </a:rPr>
              <a:t>acknowledged on 28 January</a:t>
            </a:r>
            <a:r>
              <a:rPr lang="en-NZ" sz="1400">
                <a:solidFill>
                  <a:srgbClr val="002387"/>
                </a:solidFill>
                <a:latin typeface="Franklin Gothic"/>
                <a:ea typeface="Franklin Gothic"/>
                <a:cs typeface="Franklin Gothic"/>
                <a:sym typeface="Franklin Gothic"/>
              </a:rPr>
              <a:t> the EECA report on estimates of potential flex.   </a:t>
            </a:r>
            <a:endParaRPr sz="1400">
              <a:solidFill>
                <a:srgbClr val="002387"/>
              </a:solidFill>
              <a:latin typeface="Franklin Gothic"/>
              <a:ea typeface="Franklin Gothic"/>
              <a:cs typeface="Franklin Gothic"/>
              <a:sym typeface="Franklin Gothic"/>
            </a:endParaRPr>
          </a:p>
          <a:p>
            <a:pPr marL="45720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a:p>
            <a:pPr marL="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p:txBody>
      </p:sp>
      <p:sp>
        <p:nvSpPr>
          <p:cNvPr id="146" name="Google Shape;146;g3bd68cbbf2b_0_0"/>
          <p:cNvSpPr txBox="1"/>
          <p:nvPr/>
        </p:nvSpPr>
        <p:spPr>
          <a:xfrm>
            <a:off x="7229725" y="193625"/>
            <a:ext cx="4919100" cy="369300"/>
          </a:xfrm>
          <a:prstGeom prst="rect">
            <a:avLst/>
          </a:prstGeom>
          <a:noFill/>
          <a:ln>
            <a:noFill/>
          </a:ln>
        </p:spPr>
        <p:txBody>
          <a:bodyPr spcFirstLastPara="1" wrap="square" lIns="91425" tIns="91425" rIns="91425" bIns="91425" anchor="t" anchorCtr="0">
            <a:spAutoFit/>
          </a:bodyPr>
          <a:lstStyle/>
          <a:p>
            <a:pPr marL="72000" marR="0" lvl="0" indent="0" algn="l" rtl="0">
              <a:lnSpc>
                <a:spcPct val="100000"/>
              </a:lnSpc>
              <a:spcBef>
                <a:spcPts val="600"/>
              </a:spcBef>
              <a:spcAft>
                <a:spcPts val="0"/>
              </a:spcAft>
              <a:buClr>
                <a:schemeClr val="dk1"/>
              </a:buClr>
              <a:buSzPts val="1800"/>
              <a:buFont typeface="Arial"/>
              <a:buNone/>
            </a:pPr>
            <a:r>
              <a:rPr lang="en-NZ" sz="1200" b="0" i="0" u="none" strike="noStrike" cap="none">
                <a:solidFill>
                  <a:srgbClr val="FF0000"/>
                </a:solidFill>
                <a:latin typeface="Franklin Gothic"/>
                <a:ea typeface="Franklin Gothic"/>
                <a:cs typeface="Franklin Gothic"/>
                <a:sym typeface="Franklin Gothic"/>
              </a:rPr>
              <a:t>Actions: </a:t>
            </a:r>
            <a:r>
              <a:rPr lang="en-NZ" sz="1200" b="0" i="0" u="none" strike="noStrike" cap="none">
                <a:solidFill>
                  <a:srgbClr val="002387"/>
                </a:solidFill>
                <a:latin typeface="Franklin Gothic"/>
                <a:ea typeface="Franklin Gothic"/>
                <a:cs typeface="Franklin Gothic"/>
                <a:sym typeface="Franklin Gothic"/>
              </a:rPr>
              <a:t>For noting. No actions requested.</a:t>
            </a:r>
            <a:endParaRPr sz="1200" b="0" i="0" u="none" strike="noStrike" cap="none">
              <a:solidFill>
                <a:srgbClr val="002387"/>
              </a:solidFill>
              <a:latin typeface="Franklin Gothic"/>
              <a:ea typeface="Franklin Gothic"/>
              <a:cs typeface="Franklin Gothic"/>
              <a:sym typeface="Franklin Gothic"/>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g32d9d71efbf_0_33"/>
          <p:cNvSpPr txBox="1">
            <a:spLocks noGrp="1"/>
          </p:cNvSpPr>
          <p:nvPr>
            <p:ph type="sldNum" idx="12"/>
          </p:nvPr>
        </p:nvSpPr>
        <p:spPr>
          <a:xfrm>
            <a:off x="11520000" y="6480000"/>
            <a:ext cx="5763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NZ"/>
              <a:t>9</a:t>
            </a:fld>
            <a:endParaRPr/>
          </a:p>
        </p:txBody>
      </p:sp>
      <p:sp>
        <p:nvSpPr>
          <p:cNvPr id="152" name="Google Shape;152;g32d9d71efbf_0_33"/>
          <p:cNvSpPr txBox="1">
            <a:spLocks noGrp="1"/>
          </p:cNvSpPr>
          <p:nvPr>
            <p:ph type="title"/>
          </p:nvPr>
        </p:nvSpPr>
        <p:spPr>
          <a:xfrm>
            <a:off x="516000" y="114300"/>
            <a:ext cx="11160000" cy="675600"/>
          </a:xfrm>
          <a:prstGeom prst="rect">
            <a:avLst/>
          </a:prstGeom>
          <a:noFill/>
          <a:ln>
            <a:noFill/>
          </a:ln>
        </p:spPr>
        <p:txBody>
          <a:bodyPr spcFirstLastPara="1" wrap="square" lIns="91425" tIns="45700" rIns="91425" bIns="45700" anchor="ctr" anchorCtr="0">
            <a:normAutofit/>
          </a:bodyPr>
          <a:lstStyle/>
          <a:p>
            <a:pPr marL="72000" lvl="0" indent="0" algn="l" rtl="0">
              <a:lnSpc>
                <a:spcPct val="90000"/>
              </a:lnSpc>
              <a:spcBef>
                <a:spcPts val="0"/>
              </a:spcBef>
              <a:spcAft>
                <a:spcPts val="0"/>
              </a:spcAft>
              <a:buSzPts val="1800"/>
              <a:buNone/>
            </a:pPr>
            <a:r>
              <a:rPr lang="en-NZ" sz="2400">
                <a:solidFill>
                  <a:srgbClr val="FF4331"/>
                </a:solidFill>
                <a:latin typeface="Franklin Gothic"/>
                <a:ea typeface="Franklin Gothic"/>
                <a:cs typeface="Franklin Gothic"/>
                <a:sym typeface="Franklin Gothic"/>
              </a:rPr>
              <a:t>3 Engagement (3)</a:t>
            </a:r>
            <a:endParaRPr sz="2400">
              <a:solidFill>
                <a:srgbClr val="FF4331"/>
              </a:solidFill>
              <a:latin typeface="Franklin Gothic"/>
              <a:ea typeface="Franklin Gothic"/>
              <a:cs typeface="Franklin Gothic"/>
              <a:sym typeface="Franklin Gothic"/>
            </a:endParaRPr>
          </a:p>
        </p:txBody>
      </p:sp>
      <p:sp>
        <p:nvSpPr>
          <p:cNvPr id="153" name="Google Shape;153;g32d9d71efbf_0_33"/>
          <p:cNvSpPr txBox="1">
            <a:spLocks noGrp="1"/>
          </p:cNvSpPr>
          <p:nvPr>
            <p:ph type="body" idx="1"/>
          </p:nvPr>
        </p:nvSpPr>
        <p:spPr>
          <a:xfrm>
            <a:off x="474125" y="702650"/>
            <a:ext cx="7213800" cy="1512300"/>
          </a:xfrm>
          <a:prstGeom prst="rect">
            <a:avLst/>
          </a:prstGeom>
          <a:noFill/>
          <a:ln>
            <a:noFill/>
          </a:ln>
        </p:spPr>
        <p:txBody>
          <a:bodyPr spcFirstLastPara="1" wrap="square" lIns="91425" tIns="45700" rIns="91425" bIns="45700" anchor="t" anchorCtr="0">
            <a:noAutofit/>
          </a:bodyPr>
          <a:lstStyle/>
          <a:p>
            <a:pPr marL="72000" marR="0" lvl="0" indent="0" algn="l" rtl="0">
              <a:lnSpc>
                <a:spcPct val="100000"/>
              </a:lnSpc>
              <a:spcBef>
                <a:spcPts val="300"/>
              </a:spcBef>
              <a:spcAft>
                <a:spcPts val="0"/>
              </a:spcAft>
              <a:buSzPts val="1800"/>
              <a:buNone/>
            </a:pPr>
            <a:r>
              <a:rPr lang="en-NZ" sz="1400" b="1">
                <a:solidFill>
                  <a:srgbClr val="002387"/>
                </a:solidFill>
                <a:latin typeface="Franklin Gothic"/>
                <a:ea typeface="Franklin Gothic"/>
                <a:cs typeface="Franklin Gothic"/>
                <a:sym typeface="Franklin Gothic"/>
              </a:rPr>
              <a:t>Update on website, newsletter and linkedin channel traffic during January 2026</a:t>
            </a:r>
            <a:endParaRPr sz="1400" b="1">
              <a:solidFill>
                <a:srgbClr val="002387"/>
              </a:solidFill>
              <a:latin typeface="Franklin Gothic"/>
              <a:ea typeface="Franklin Gothic"/>
              <a:cs typeface="Franklin Gothic"/>
              <a:sym typeface="Franklin Gothic"/>
            </a:endParaRPr>
          </a:p>
          <a:p>
            <a:pPr marL="72000" marR="0" lvl="0" indent="0" algn="l" rtl="0">
              <a:lnSpc>
                <a:spcPct val="100000"/>
              </a:lnSpc>
              <a:spcBef>
                <a:spcPts val="300"/>
              </a:spcBef>
              <a:spcAft>
                <a:spcPts val="0"/>
              </a:spcAft>
              <a:buSzPts val="1800"/>
              <a:buNone/>
            </a:pPr>
            <a:r>
              <a:rPr lang="en-NZ" sz="1400" b="1">
                <a:solidFill>
                  <a:srgbClr val="002387"/>
                </a:solidFill>
                <a:latin typeface="Franklin Gothic"/>
                <a:ea typeface="Franklin Gothic"/>
                <a:cs typeface="Franklin Gothic"/>
                <a:sym typeface="Franklin Gothic"/>
              </a:rPr>
              <a:t>Website users, sessions and views were healthy for a January</a:t>
            </a:r>
            <a:r>
              <a:rPr lang="en-NZ" sz="1400">
                <a:solidFill>
                  <a:srgbClr val="002387"/>
                </a:solidFill>
                <a:latin typeface="Franklin Gothic"/>
                <a:ea typeface="Franklin Gothic"/>
                <a:cs typeface="Franklin Gothic"/>
                <a:sym typeface="Franklin Gothic"/>
              </a:rPr>
              <a:t>. Traffic is strongly correlated with LinkedIn posts and the newsletter…. People want to know about FF events and what it thinks   </a:t>
            </a:r>
            <a:endParaRPr sz="1400">
              <a:solidFill>
                <a:srgbClr val="002387"/>
              </a:solidFill>
              <a:latin typeface="Franklin Gothic"/>
              <a:ea typeface="Franklin Gothic"/>
              <a:cs typeface="Franklin Gothic"/>
              <a:sym typeface="Franklin Gothic"/>
            </a:endParaRPr>
          </a:p>
          <a:p>
            <a:pPr marL="360000" marR="0" lvl="0" indent="-304900" algn="l" rtl="0">
              <a:lnSpc>
                <a:spcPct val="100000"/>
              </a:lnSpc>
              <a:spcBef>
                <a:spcPts val="3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Knowledge Hub data being included in future reports… most popular section is Learning project updates</a:t>
            </a:r>
            <a:endParaRPr sz="1400">
              <a:solidFill>
                <a:srgbClr val="002387"/>
              </a:solidFill>
              <a:latin typeface="Franklin Gothic"/>
              <a:ea typeface="Franklin Gothic"/>
              <a:cs typeface="Franklin Gothic"/>
              <a:sym typeface="Franklin Gothic"/>
            </a:endParaRPr>
          </a:p>
          <a:p>
            <a:pPr marL="0" marR="0" lvl="0" indent="0" algn="l" rtl="0">
              <a:lnSpc>
                <a:spcPct val="100000"/>
              </a:lnSpc>
              <a:spcBef>
                <a:spcPts val="300"/>
              </a:spcBef>
              <a:spcAft>
                <a:spcPts val="0"/>
              </a:spcAft>
              <a:buSzPts val="1800"/>
              <a:buNone/>
            </a:pPr>
            <a:endParaRPr sz="1400">
              <a:solidFill>
                <a:srgbClr val="002387"/>
              </a:solidFill>
              <a:latin typeface="Franklin Gothic"/>
              <a:ea typeface="Franklin Gothic"/>
              <a:cs typeface="Franklin Gothic"/>
              <a:sym typeface="Franklin Gothic"/>
            </a:endParaRPr>
          </a:p>
        </p:txBody>
      </p:sp>
      <p:sp>
        <p:nvSpPr>
          <p:cNvPr id="154" name="Google Shape;154;g32d9d71efbf_0_33"/>
          <p:cNvSpPr txBox="1">
            <a:spLocks noGrp="1"/>
          </p:cNvSpPr>
          <p:nvPr>
            <p:ph type="body" idx="1"/>
          </p:nvPr>
        </p:nvSpPr>
        <p:spPr>
          <a:xfrm>
            <a:off x="474125" y="3378900"/>
            <a:ext cx="7067400" cy="1031700"/>
          </a:xfrm>
          <a:prstGeom prst="rect">
            <a:avLst/>
          </a:prstGeom>
          <a:noFill/>
          <a:ln>
            <a:noFill/>
          </a:ln>
        </p:spPr>
        <p:txBody>
          <a:bodyPr spcFirstLastPara="1" wrap="square" lIns="91425" tIns="45700" rIns="91425" bIns="45700" anchor="t" anchorCtr="0">
            <a:noAutofit/>
          </a:bodyPr>
          <a:lstStyle/>
          <a:p>
            <a:pPr marL="72000" marR="0" lvl="0" indent="0" algn="l" rtl="0">
              <a:lnSpc>
                <a:spcPct val="100000"/>
              </a:lnSpc>
              <a:spcBef>
                <a:spcPts val="300"/>
              </a:spcBef>
              <a:spcAft>
                <a:spcPts val="0"/>
              </a:spcAft>
              <a:buSzPts val="1800"/>
              <a:buNone/>
            </a:pPr>
            <a:r>
              <a:rPr lang="en-NZ" sz="1400" b="1">
                <a:solidFill>
                  <a:srgbClr val="002387"/>
                </a:solidFill>
                <a:latin typeface="Franklin Gothic"/>
                <a:ea typeface="Franklin Gothic"/>
                <a:cs typeface="Franklin Gothic"/>
                <a:sym typeface="Franklin Gothic"/>
              </a:rPr>
              <a:t>No public newsletter in January. </a:t>
            </a:r>
            <a:r>
              <a:rPr lang="en-NZ" sz="1400">
                <a:solidFill>
                  <a:srgbClr val="002387"/>
                </a:solidFill>
                <a:latin typeface="Franklin Gothic"/>
                <a:ea typeface="Franklin Gothic"/>
                <a:cs typeface="Franklin Gothic"/>
                <a:sym typeface="Franklin Gothic"/>
              </a:rPr>
              <a:t>But used mailchimp for 2 fortnightly flashes…</a:t>
            </a:r>
            <a:r>
              <a:rPr lang="en-NZ" sz="1400" b="1">
                <a:solidFill>
                  <a:srgbClr val="002387"/>
                </a:solidFill>
                <a:latin typeface="Franklin Gothic"/>
                <a:ea typeface="Franklin Gothic"/>
                <a:cs typeface="Franklin Gothic"/>
                <a:sym typeface="Franklin Gothic"/>
              </a:rPr>
              <a:t> </a:t>
            </a:r>
            <a:endParaRPr sz="1400" b="1">
              <a:solidFill>
                <a:srgbClr val="002387"/>
              </a:solidFill>
              <a:latin typeface="Franklin Gothic"/>
              <a:ea typeface="Franklin Gothic"/>
              <a:cs typeface="Franklin Gothic"/>
              <a:sym typeface="Franklin Gothic"/>
            </a:endParaRPr>
          </a:p>
          <a:p>
            <a:pPr marL="360000" marR="0" lvl="0" indent="-304900" algn="l" rtl="0">
              <a:lnSpc>
                <a:spcPct val="100000"/>
              </a:lnSpc>
              <a:spcBef>
                <a:spcPts val="3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Friday 16/01 = 29.6% unique open rate</a:t>
            </a:r>
            <a:endParaRPr sz="1400">
              <a:solidFill>
                <a:srgbClr val="002387"/>
              </a:solidFill>
              <a:latin typeface="Franklin Gothic"/>
              <a:ea typeface="Franklin Gothic"/>
              <a:cs typeface="Franklin Gothic"/>
              <a:sym typeface="Franklin Gothic"/>
            </a:endParaRPr>
          </a:p>
          <a:p>
            <a:pPr marL="360000" marR="0" lvl="0" indent="-304900" algn="l" rtl="0">
              <a:lnSpc>
                <a:spcPct val="100000"/>
              </a:lnSpc>
              <a:spcBef>
                <a:spcPts val="300"/>
              </a:spcBef>
              <a:spcAft>
                <a:spcPts val="0"/>
              </a:spcAft>
              <a:buClr>
                <a:srgbClr val="002387"/>
              </a:buClr>
              <a:buSzPts val="1400"/>
              <a:buFont typeface="Franklin Gothic"/>
              <a:buChar char="-"/>
            </a:pPr>
            <a:r>
              <a:rPr lang="en-NZ" sz="1400">
                <a:solidFill>
                  <a:srgbClr val="002387"/>
                </a:solidFill>
                <a:latin typeface="Franklin Gothic"/>
                <a:ea typeface="Franklin Gothic"/>
                <a:cs typeface="Franklin Gothic"/>
                <a:sym typeface="Franklin Gothic"/>
              </a:rPr>
              <a:t>Friday 30 January = 25.2% unique open rate </a:t>
            </a:r>
            <a:endParaRPr sz="1400">
              <a:solidFill>
                <a:srgbClr val="002387"/>
              </a:solidFill>
              <a:latin typeface="Franklin Gothic"/>
              <a:ea typeface="Franklin Gothic"/>
              <a:cs typeface="Franklin Gothic"/>
              <a:sym typeface="Franklin Gothic"/>
            </a:endParaRPr>
          </a:p>
        </p:txBody>
      </p:sp>
      <p:sp>
        <p:nvSpPr>
          <p:cNvPr id="155" name="Google Shape;155;g32d9d71efbf_0_33"/>
          <p:cNvSpPr txBox="1">
            <a:spLocks noGrp="1"/>
          </p:cNvSpPr>
          <p:nvPr>
            <p:ph type="body" idx="1"/>
          </p:nvPr>
        </p:nvSpPr>
        <p:spPr>
          <a:xfrm>
            <a:off x="474125" y="4507975"/>
            <a:ext cx="7213800" cy="794400"/>
          </a:xfrm>
          <a:prstGeom prst="rect">
            <a:avLst/>
          </a:prstGeom>
          <a:noFill/>
          <a:ln>
            <a:noFill/>
          </a:ln>
        </p:spPr>
        <p:txBody>
          <a:bodyPr spcFirstLastPara="1" wrap="square" lIns="91425" tIns="45700" rIns="91425" bIns="45700" anchor="t" anchorCtr="0">
            <a:noAutofit/>
          </a:bodyPr>
          <a:lstStyle/>
          <a:p>
            <a:pPr marL="72000" marR="0" lvl="0" indent="0" algn="l" rtl="0">
              <a:lnSpc>
                <a:spcPct val="100000"/>
              </a:lnSpc>
              <a:spcBef>
                <a:spcPts val="300"/>
              </a:spcBef>
              <a:spcAft>
                <a:spcPts val="0"/>
              </a:spcAft>
              <a:buSzPts val="1800"/>
              <a:buNone/>
            </a:pPr>
            <a:r>
              <a:rPr lang="en-NZ" sz="1400" b="1">
                <a:solidFill>
                  <a:srgbClr val="002387"/>
                </a:solidFill>
                <a:latin typeface="Franklin Gothic"/>
                <a:ea typeface="Franklin Gothic"/>
                <a:cs typeface="Franklin Gothic"/>
                <a:sym typeface="Franklin Gothic"/>
              </a:rPr>
              <a:t>FF was not busy on the socials in January</a:t>
            </a:r>
            <a:r>
              <a:rPr lang="en-NZ" sz="1400">
                <a:solidFill>
                  <a:srgbClr val="002387"/>
                </a:solidFill>
                <a:latin typeface="Franklin Gothic"/>
                <a:ea typeface="Franklin Gothic"/>
                <a:cs typeface="Franklin Gothic"/>
                <a:sym typeface="Franklin Gothic"/>
              </a:rPr>
              <a:t> (2 posts) but</a:t>
            </a:r>
            <a:r>
              <a:rPr lang="en-NZ" sz="1400" b="1">
                <a:solidFill>
                  <a:srgbClr val="002387"/>
                </a:solidFill>
                <a:latin typeface="Franklin Gothic"/>
                <a:ea typeface="Franklin Gothic"/>
                <a:cs typeface="Franklin Gothic"/>
                <a:sym typeface="Franklin Gothic"/>
              </a:rPr>
              <a:t> </a:t>
            </a:r>
            <a:r>
              <a:rPr lang="en-NZ" sz="1400">
                <a:solidFill>
                  <a:srgbClr val="002387"/>
                </a:solidFill>
                <a:latin typeface="Franklin Gothic"/>
                <a:ea typeface="Franklin Gothic"/>
                <a:cs typeface="Franklin Gothic"/>
                <a:sym typeface="Franklin Gothic"/>
              </a:rPr>
              <a:t>LinkedIn follower numbers continue to increase (now 624)</a:t>
            </a:r>
            <a:r>
              <a:rPr lang="en-NZ" sz="1400" b="1">
                <a:solidFill>
                  <a:srgbClr val="002387"/>
                </a:solidFill>
                <a:latin typeface="Franklin Gothic"/>
                <a:ea typeface="Franklin Gothic"/>
                <a:cs typeface="Franklin Gothic"/>
                <a:sym typeface="Franklin Gothic"/>
              </a:rPr>
              <a:t>. </a:t>
            </a:r>
            <a:r>
              <a:rPr lang="en-NZ" sz="1400">
                <a:solidFill>
                  <a:srgbClr val="002387"/>
                </a:solidFill>
                <a:latin typeface="Franklin Gothic"/>
                <a:ea typeface="Franklin Gothic"/>
                <a:cs typeface="Franklin Gothic"/>
                <a:sym typeface="Franklin Gothic"/>
              </a:rPr>
              <a:t>The post of the month was on 29/01 sharing our take on the EECA research on the scale of flex potential</a:t>
            </a:r>
            <a:endParaRPr sz="1400">
              <a:solidFill>
                <a:srgbClr val="002387"/>
              </a:solidFill>
              <a:latin typeface="Franklin Gothic"/>
              <a:ea typeface="Franklin Gothic"/>
              <a:cs typeface="Franklin Gothic"/>
              <a:sym typeface="Franklin Gothic"/>
            </a:endParaRPr>
          </a:p>
        </p:txBody>
      </p:sp>
      <p:pic>
        <p:nvPicPr>
          <p:cNvPr id="156" name="Google Shape;156;g32d9d71efbf_0_33"/>
          <p:cNvPicPr preferRelativeResize="0"/>
          <p:nvPr/>
        </p:nvPicPr>
        <p:blipFill rotWithShape="1">
          <a:blip r:embed="rId3">
            <a:alphaModFix/>
          </a:blip>
          <a:srcRect/>
          <a:stretch/>
        </p:blipFill>
        <p:spPr>
          <a:xfrm>
            <a:off x="516000" y="2214950"/>
            <a:ext cx="6642464" cy="711375"/>
          </a:xfrm>
          <a:prstGeom prst="rect">
            <a:avLst/>
          </a:prstGeom>
          <a:noFill/>
          <a:ln>
            <a:noFill/>
          </a:ln>
        </p:spPr>
      </p:pic>
      <p:pic>
        <p:nvPicPr>
          <p:cNvPr id="157" name="Google Shape;157;g32d9d71efbf_0_33"/>
          <p:cNvPicPr preferRelativeResize="0"/>
          <p:nvPr/>
        </p:nvPicPr>
        <p:blipFill rotWithShape="1">
          <a:blip r:embed="rId4">
            <a:alphaModFix/>
          </a:blip>
          <a:srcRect/>
          <a:stretch/>
        </p:blipFill>
        <p:spPr>
          <a:xfrm>
            <a:off x="7630450" y="78525"/>
            <a:ext cx="4465850" cy="2857300"/>
          </a:xfrm>
          <a:prstGeom prst="rect">
            <a:avLst/>
          </a:prstGeom>
          <a:noFill/>
          <a:ln>
            <a:noFill/>
          </a:ln>
        </p:spPr>
      </p:pic>
      <p:pic>
        <p:nvPicPr>
          <p:cNvPr id="158" name="Google Shape;158;g32d9d71efbf_0_33"/>
          <p:cNvPicPr preferRelativeResize="0"/>
          <p:nvPr/>
        </p:nvPicPr>
        <p:blipFill rotWithShape="1">
          <a:blip r:embed="rId5">
            <a:alphaModFix/>
          </a:blip>
          <a:srcRect/>
          <a:stretch/>
        </p:blipFill>
        <p:spPr>
          <a:xfrm>
            <a:off x="8013700" y="4398150"/>
            <a:ext cx="4178300" cy="2446950"/>
          </a:xfrm>
          <a:prstGeom prst="rect">
            <a:avLst/>
          </a:prstGeom>
          <a:noFill/>
          <a:ln>
            <a:noFill/>
          </a:ln>
        </p:spPr>
      </p:pic>
      <p:pic>
        <p:nvPicPr>
          <p:cNvPr id="159" name="Google Shape;159;g32d9d71efbf_0_33"/>
          <p:cNvPicPr preferRelativeResize="0"/>
          <p:nvPr/>
        </p:nvPicPr>
        <p:blipFill rotWithShape="1">
          <a:blip r:embed="rId6">
            <a:alphaModFix/>
          </a:blip>
          <a:srcRect/>
          <a:stretch/>
        </p:blipFill>
        <p:spPr>
          <a:xfrm>
            <a:off x="474125" y="5399758"/>
            <a:ext cx="7213799" cy="674017"/>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7B1F733B50A648B906D38B29F1AF45" ma:contentTypeVersion="19" ma:contentTypeDescription="Create a new document." ma:contentTypeScope="" ma:versionID="ff7e6cd0a075c33037a0e4727d9d39bf">
  <xsd:schema xmlns:xsd="http://www.w3.org/2001/XMLSchema" xmlns:xs="http://www.w3.org/2001/XMLSchema" xmlns:p="http://schemas.microsoft.com/office/2006/metadata/properties" xmlns:ns2="1c909ca6-2caf-4135-908a-21177f8e1901" xmlns:ns3="c51eaf62-39ce-48bd-a6d5-511d1429a872" targetNamespace="http://schemas.microsoft.com/office/2006/metadata/properties" ma:root="true" ma:fieldsID="b2e8d4c26c82ad1c1850bc5f99d28ff5" ns2:_="" ns3:_="">
    <xsd:import namespace="1c909ca6-2caf-4135-908a-21177f8e1901"/>
    <xsd:import namespace="c51eaf62-39ce-48bd-a6d5-511d1429a87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DateTaken" minOccurs="0"/>
                <xsd:element ref="ns2:MediaServiceLocation" minOccurs="0"/>
                <xsd:element ref="ns2:MediaServiceObjectDetectorVersions" minOccurs="0"/>
                <xsd:element ref="ns2:MediaServiceSearchProperties" minOccurs="0"/>
                <xsd:element ref="ns2:Nextstep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909ca6-2caf-4135-908a-21177f8e19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b7f16a8-9619-4521-b967-fb37fda8998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Nextsteps" ma:index="25" nillable="true" ma:displayName="Next steps" ma:default="1" ma:format="Dropdown" ma:internalName="Nextsteps">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51eaf62-39ce-48bd-a6d5-511d1429a87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a52ce34-b42d-4aee-87e3-7b069d432935}" ma:internalName="TaxCatchAll" ma:showField="CatchAllData" ma:web="c51eaf62-39ce-48bd-a6d5-511d1429a872">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51eaf62-39ce-48bd-a6d5-511d1429a872" xsi:nil="true"/>
    <Nextsteps xmlns="1c909ca6-2caf-4135-908a-21177f8e1901">true</Nextsteps>
    <lcf76f155ced4ddcb4097134ff3c332f xmlns="1c909ca6-2caf-4135-908a-21177f8e19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84C4C0A-6351-4868-B8B9-3C729A644368}"/>
</file>

<file path=customXml/itemProps2.xml><?xml version="1.0" encoding="utf-8"?>
<ds:datastoreItem xmlns:ds="http://schemas.openxmlformats.org/officeDocument/2006/customXml" ds:itemID="{6D8A7CEE-5B28-4D33-A75F-C9DC61E148EC}"/>
</file>

<file path=customXml/itemProps3.xml><?xml version="1.0" encoding="utf-8"?>
<ds:datastoreItem xmlns:ds="http://schemas.openxmlformats.org/officeDocument/2006/customXml" ds:itemID="{61890C2F-7F80-4C39-96C5-59C54C4D2CCB}"/>
</file>

<file path=docProps/app.xml><?xml version="1.0" encoding="utf-8"?>
<Properties xmlns="http://schemas.openxmlformats.org/officeDocument/2006/extended-properties" xmlns:vt="http://schemas.openxmlformats.org/officeDocument/2006/docPropsVTypes">
  <TotalTime>0</TotalTime>
  <Words>3532</Words>
  <Application>Microsoft Macintosh PowerPoint</Application>
  <PresentationFormat>Widescreen</PresentationFormat>
  <Paragraphs>252</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Franklin Gothic</vt:lpstr>
      <vt:lpstr>Libre Franklin</vt:lpstr>
      <vt:lpstr>Noto Sans Symbols</vt:lpstr>
      <vt:lpstr>Arial</vt:lpstr>
      <vt:lpstr>Calibri</vt:lpstr>
      <vt:lpstr>Office Theme</vt:lpstr>
      <vt:lpstr>PowerPoint Presentation</vt:lpstr>
      <vt:lpstr>Agenda: 12 February 2026</vt:lpstr>
      <vt:lpstr>1 Welcome</vt:lpstr>
      <vt:lpstr>2 2026 action and delivery options (1)</vt:lpstr>
      <vt:lpstr>2 2026 action and delivery options (2)</vt:lpstr>
      <vt:lpstr>2 2026 action and delivery options (3)</vt:lpstr>
      <vt:lpstr>3 Engagement (1)</vt:lpstr>
      <vt:lpstr>3 Engagement (2)</vt:lpstr>
      <vt:lpstr>3 Engagement (3)</vt:lpstr>
      <vt:lpstr>4 Workplan (1) </vt:lpstr>
      <vt:lpstr>4 Workplan (2) </vt:lpstr>
      <vt:lpstr>4 Workplan (3) </vt:lpstr>
      <vt:lpstr>5 Finance update (1)</vt:lpstr>
      <vt:lpstr>6 Membership requests</vt:lpstr>
      <vt:lpstr>7 Actions</vt:lpstr>
      <vt:lpstr>8 Next meeting</vt:lpstr>
      <vt:lpstr>9 Other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Tim Rosenbrook</cp:lastModifiedBy>
  <cp:revision>1</cp:revision>
  <dcterms:modified xsi:type="dcterms:W3CDTF">2026-03-10T20:43:57Z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0x0101006C7B1F733B50A648B906D38B29F1AF45</vt:lpwstr>
  </property>
</Properties>
</file>