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Lst>
  <p:sldSz cy="6858000" cx="12192000"/>
  <p:notesSz cx="6858000" cy="9144000"/>
  <p:embeddedFontLst>
    <p:embeddedFont>
      <p:font typeface="Libre Franklin"/>
      <p:regular r:id="rId23"/>
      <p:bold r:id="rId24"/>
      <p:italic r:id="rId25"/>
      <p:boldItalic r:id="rId26"/>
    </p:embeddedFont>
    <p:embeddedFont>
      <p:font typeface="Franklin Gothic"/>
      <p:bold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8" roundtripDataSignature="AMtx7mhZpPGf3YWsjpF80Q0z5tF5k8dbe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B3FD9F6-4A3E-4E95-857E-05EA18E72D0C}">
  <a:tblStyle styleId="{0B3FD9F6-4A3E-4E95-857E-05EA18E72D0C}" styleName="Table_0">
    <a:wholeTbl>
      <a:tcTxStyle b="off" i="off">
        <a:font>
          <a:latin typeface="Calibri"/>
          <a:ea typeface="Calibri"/>
          <a:cs typeface="Calibri"/>
        </a:font>
        <a:schemeClr val="dk1"/>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12700">
              <a:solidFill>
                <a:schemeClr val="dk1"/>
              </a:solidFill>
              <a:prstDash val="solid"/>
              <a:round/>
              <a:headEnd len="sm" w="sm" type="none"/>
              <a:tailEnd len="sm" w="sm" type="none"/>
            </a:ln>
          </a:top>
          <a:bottom>
            <a:ln cap="flat" cmpd="sng" w="12700">
              <a:solidFill>
                <a:schemeClr val="dk1"/>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wholeTbl>
    <a:band1H>
      <a:tcTxStyle b="off" i="off"/>
      <a:tcStyle>
        <a:fill>
          <a:solidFill>
            <a:schemeClr val="dk1">
              <a:alpha val="20000"/>
            </a:schemeClr>
          </a:solidFill>
        </a:fill>
      </a:tcStyle>
    </a:band1H>
    <a:band2H>
      <a:tcTxStyle b="off" i="off"/>
    </a:band2H>
    <a:band1V>
      <a:tcTxStyle b="off" i="off"/>
      <a:tcStyle>
        <a:fill>
          <a:solidFill>
            <a:schemeClr val="dk1">
              <a:alpha val="20000"/>
            </a:schemeClr>
          </a:solidFill>
        </a:fill>
      </a:tcStyle>
    </a:band1V>
    <a:band2V>
      <a:tcTxStyle b="off" i="off"/>
    </a:band2V>
    <a:lastCol>
      <a:tcTxStyle b="on" i="off"/>
    </a:lastCol>
    <a:firstCol>
      <a:tcTxStyle b="on" i="off"/>
    </a:firstCol>
    <a:lastRow>
      <a:tcTxStyle b="on" i="off"/>
      <a:tcStyle>
        <a:tcBdr>
          <a:top>
            <a:ln cap="flat" cmpd="sng" w="12700">
              <a:solidFill>
                <a:schemeClr val="dk1"/>
              </a:solidFill>
              <a:prstDash val="solid"/>
              <a:round/>
              <a:headEnd len="sm" w="sm" type="none"/>
              <a:tailEnd len="sm" w="sm" type="none"/>
            </a:ln>
          </a:top>
        </a:tcBdr>
        <a:fill>
          <a:solidFill>
            <a:srgbClr val="FFFFFF">
              <a:alpha val="0"/>
            </a:srgbClr>
          </a:solidFill>
        </a:fill>
      </a:tcStyle>
    </a:lastRow>
    <a:seCell>
      <a:tcTxStyle b="off" i="off"/>
    </a:seCell>
    <a:swCell>
      <a:tcTxStyle b="off" i="off"/>
    </a:swCell>
    <a:firstRow>
      <a:tcTxStyle b="on" i="off"/>
      <a:tcStyle>
        <a:tcBdr>
          <a:bottom>
            <a:ln cap="flat" cmpd="sng" w="12700">
              <a:solidFill>
                <a:schemeClr val="dk1"/>
              </a:solidFill>
              <a:prstDash val="solid"/>
              <a:round/>
              <a:headEnd len="sm" w="sm" type="none"/>
              <a:tailEnd len="sm" w="sm" type="none"/>
            </a:ln>
          </a:bottom>
        </a:tcBdr>
        <a:fill>
          <a:solidFill>
            <a:srgbClr val="FFFFFF">
              <a:alpha val="0"/>
            </a:srgbClr>
          </a:solidFill>
        </a:fill>
      </a:tcStyle>
    </a:firstRow>
    <a:neCell>
      <a:tcTxStyle b="off" i="off"/>
    </a:neCell>
    <a:nwCell>
      <a:tcTxStyle b="off" i="off"/>
    </a:nwCell>
  </a:tblStyle>
  <a:tblStyle styleId="{9C944DB3-67CC-4C4C-A631-D559FC29194B}" styleName="Table_1">
    <a:wholeTbl>
      <a:tcTxStyle b="off" i="off">
        <a:font>
          <a:latin typeface="Arial"/>
          <a:ea typeface="Arial"/>
          <a:cs typeface="Arial"/>
        </a:font>
        <a:srgbClr val="000000"/>
      </a:tcTx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 styleId="{03B15CC1-6ACB-4E21-B3B5-582E16E89322}" styleName="Table_2">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font" Target="fonts/LibreFranklin-bold.fntdata"/><Relationship Id="rId23" Type="http://schemas.openxmlformats.org/officeDocument/2006/relationships/font" Target="fonts/LibreFranklin-regular.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font" Target="fonts/LibreFranklin-boldItalic.fntdata"/><Relationship Id="rId25" Type="http://schemas.openxmlformats.org/officeDocument/2006/relationships/font" Target="fonts/LibreFranklin-italic.fntdata"/><Relationship Id="rId28" Type="http://customschemas.google.com/relationships/presentationmetadata" Target="metadata"/><Relationship Id="rId27" Type="http://schemas.openxmlformats.org/officeDocument/2006/relationships/font" Target="fonts/FranklinGothic-bold.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NZ"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1" name="Google Shape;16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rPr lang="en-NZ"/>
              <a:t>Materials shared: 2 April 2024</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1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35" name="Google Shape;235;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g26c8f5cc3f3_0_2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4" name="Google Shape;244;g26c8f5cc3f3_0_2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15875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g2c6ce3606de_0_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2" name="Google Shape;252;g2c6ce3606de_0_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1" name="Google Shape;261;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15875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8" name="Google Shape;268;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158750" rtl="0" algn="l">
              <a:lnSpc>
                <a:spcPct val="100000"/>
              </a:lnSpc>
              <a:spcBef>
                <a:spcPts val="0"/>
              </a:spcBef>
              <a:spcAft>
                <a:spcPts val="0"/>
              </a:spcAft>
              <a:buClr>
                <a:schemeClr val="dk1"/>
              </a:buClr>
              <a:buSzPts val="1200"/>
              <a:buFont typeface="Calibri"/>
              <a:buNone/>
            </a:pPr>
            <a:r>
              <a:rPr lang="en-NZ"/>
              <a:t>Membership types =</a:t>
            </a:r>
            <a:endParaRPr/>
          </a:p>
          <a:p>
            <a:pPr indent="0" lvl="0" marL="158750" rtl="0" algn="l">
              <a:lnSpc>
                <a:spcPct val="100000"/>
              </a:lnSpc>
              <a:spcBef>
                <a:spcPts val="0"/>
              </a:spcBef>
              <a:spcAft>
                <a:spcPts val="0"/>
              </a:spcAft>
              <a:buClr>
                <a:schemeClr val="dk1"/>
              </a:buClr>
              <a:buSzPts val="1200"/>
              <a:buFont typeface="Calibri"/>
              <a:buNone/>
            </a:pPr>
            <a:r>
              <a:rPr lang="en-NZ"/>
              <a:t>a) individual who is a consumer </a:t>
            </a:r>
            <a:endParaRPr/>
          </a:p>
          <a:p>
            <a:pPr indent="0" lvl="0" marL="158750" rtl="0" algn="l">
              <a:lnSpc>
                <a:spcPct val="100000"/>
              </a:lnSpc>
              <a:spcBef>
                <a:spcPts val="0"/>
              </a:spcBef>
              <a:spcAft>
                <a:spcPts val="0"/>
              </a:spcAft>
              <a:buClr>
                <a:schemeClr val="dk1"/>
              </a:buClr>
              <a:buSzPts val="1200"/>
              <a:buFont typeface="Calibri"/>
              <a:buNone/>
            </a:pPr>
            <a:r>
              <a:rPr lang="en-NZ"/>
              <a:t>b) small organisation (annual revenue &lt;$5M)</a:t>
            </a:r>
            <a:endParaRPr/>
          </a:p>
          <a:p>
            <a:pPr indent="0" lvl="0" marL="158750" rtl="0" algn="l">
              <a:lnSpc>
                <a:spcPct val="100000"/>
              </a:lnSpc>
              <a:spcBef>
                <a:spcPts val="0"/>
              </a:spcBef>
              <a:spcAft>
                <a:spcPts val="0"/>
              </a:spcAft>
              <a:buClr>
                <a:schemeClr val="dk1"/>
              </a:buClr>
              <a:buSzPts val="1200"/>
              <a:buFont typeface="Calibri"/>
              <a:buNone/>
            </a:pPr>
            <a:r>
              <a:rPr lang="en-NZ"/>
              <a:t>c) organisation which is not small and not named in category d)</a:t>
            </a:r>
            <a:endParaRPr/>
          </a:p>
          <a:p>
            <a:pPr indent="0" lvl="0" marL="158750" rtl="0" algn="l">
              <a:lnSpc>
                <a:spcPct val="100000"/>
              </a:lnSpc>
              <a:spcBef>
                <a:spcPts val="0"/>
              </a:spcBef>
              <a:spcAft>
                <a:spcPts val="0"/>
              </a:spcAft>
              <a:buClr>
                <a:schemeClr val="dk1"/>
              </a:buClr>
              <a:buSzPts val="1200"/>
              <a:buFont typeface="Calibri"/>
              <a:buNone/>
            </a:pPr>
            <a:r>
              <a:rPr lang="en-NZ"/>
              <a:t>d) named organisations + distributors with &gt;100,000 ICPPs</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5" name="Google Shape;275;p1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15875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2" name="Google Shape;282;p1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15875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9" name="Google Shape;169;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6" name="Google Shape;176;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15875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5" name="Google Shape;185;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26c8f5cc3f3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3" name="Google Shape;193;g26c8f5cc3f3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1" name="Google Shape;201;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NZ" sz="1000">
                <a:solidFill>
                  <a:srgbClr val="222222"/>
                </a:solidFill>
                <a:highlight>
                  <a:srgbClr val="FFFFFF"/>
                </a:highlight>
                <a:latin typeface="Franklin Gothic"/>
                <a:ea typeface="Franklin Gothic"/>
                <a:cs typeface="Franklin Gothic"/>
                <a:sym typeface="Franklin Gothic"/>
              </a:rPr>
              <a:t>Outcome from session with EA - Mark H will progress:</a:t>
            </a:r>
            <a:endParaRPr sz="1000">
              <a:solidFill>
                <a:srgbClr val="222222"/>
              </a:solidFill>
              <a:highlight>
                <a:srgbClr val="FFFFFF"/>
              </a:highlight>
              <a:latin typeface="Franklin Gothic"/>
              <a:ea typeface="Franklin Gothic"/>
              <a:cs typeface="Franklin Gothic"/>
              <a:sym typeface="Franklin Gothic"/>
            </a:endParaRPr>
          </a:p>
          <a:p>
            <a:pPr indent="-292100" lvl="0" marL="457200" rtl="0" algn="l">
              <a:lnSpc>
                <a:spcPct val="115000"/>
              </a:lnSpc>
              <a:spcBef>
                <a:spcPts val="0"/>
              </a:spcBef>
              <a:spcAft>
                <a:spcPts val="0"/>
              </a:spcAft>
              <a:buClr>
                <a:srgbClr val="222222"/>
              </a:buClr>
              <a:buSzPts val="1000"/>
              <a:buFont typeface="Franklin Gothic"/>
              <a:buAutoNum type="arabicPeriod"/>
            </a:pPr>
            <a:r>
              <a:rPr lang="en-NZ" sz="1000">
                <a:solidFill>
                  <a:srgbClr val="222222"/>
                </a:solidFill>
                <a:highlight>
                  <a:srgbClr val="FFFFFF"/>
                </a:highlight>
                <a:latin typeface="Franklin Gothic"/>
                <a:ea typeface="Franklin Gothic"/>
                <a:cs typeface="Franklin Gothic"/>
                <a:sym typeface="Franklin Gothic"/>
              </a:rPr>
              <a:t>Workshops – EA staff to attend where relevant</a:t>
            </a:r>
            <a:endParaRPr sz="1000">
              <a:solidFill>
                <a:srgbClr val="222222"/>
              </a:solidFill>
              <a:highlight>
                <a:srgbClr val="FFFFFF"/>
              </a:highlight>
              <a:latin typeface="Franklin Gothic"/>
              <a:ea typeface="Franklin Gothic"/>
              <a:cs typeface="Franklin Gothic"/>
              <a:sym typeface="Franklin Gothic"/>
            </a:endParaRPr>
          </a:p>
          <a:p>
            <a:pPr indent="-292100" lvl="0" marL="457200" rtl="0" algn="l">
              <a:lnSpc>
                <a:spcPct val="115000"/>
              </a:lnSpc>
              <a:spcBef>
                <a:spcPts val="0"/>
              </a:spcBef>
              <a:spcAft>
                <a:spcPts val="0"/>
              </a:spcAft>
              <a:buClr>
                <a:srgbClr val="222222"/>
              </a:buClr>
              <a:buSzPts val="1000"/>
              <a:buFont typeface="Franklin Gothic"/>
              <a:buAutoNum type="arabicPeriod"/>
            </a:pPr>
            <a:r>
              <a:rPr lang="en-NZ" sz="1000">
                <a:solidFill>
                  <a:srgbClr val="222222"/>
                </a:solidFill>
                <a:highlight>
                  <a:srgbClr val="FFFFFF"/>
                </a:highlight>
                <a:latin typeface="Franklin Gothic"/>
                <a:ea typeface="Franklin Gothic"/>
                <a:cs typeface="Franklin Gothic"/>
                <a:sym typeface="Franklin Gothic"/>
              </a:rPr>
              <a:t>FF input to EA work planning process – any assessment of the Flexibility Plan and priority items for the Authority would be useful in this</a:t>
            </a:r>
            <a:endParaRPr sz="1000">
              <a:solidFill>
                <a:srgbClr val="222222"/>
              </a:solidFill>
              <a:highlight>
                <a:srgbClr val="FFFFFF"/>
              </a:highlight>
              <a:latin typeface="Franklin Gothic"/>
              <a:ea typeface="Franklin Gothic"/>
              <a:cs typeface="Franklin Gothic"/>
              <a:sym typeface="Franklin Gothic"/>
            </a:endParaRPr>
          </a:p>
          <a:p>
            <a:pPr indent="-292100" lvl="0" marL="457200" rtl="0" algn="l">
              <a:lnSpc>
                <a:spcPct val="115000"/>
              </a:lnSpc>
              <a:spcBef>
                <a:spcPts val="0"/>
              </a:spcBef>
              <a:spcAft>
                <a:spcPts val="0"/>
              </a:spcAft>
              <a:buClr>
                <a:srgbClr val="222222"/>
              </a:buClr>
              <a:buSzPts val="1000"/>
              <a:buFont typeface="Franklin Gothic"/>
              <a:buAutoNum type="arabicPeriod"/>
            </a:pPr>
            <a:r>
              <a:rPr lang="en-NZ" sz="1000">
                <a:solidFill>
                  <a:srgbClr val="222222"/>
                </a:solidFill>
                <a:highlight>
                  <a:srgbClr val="FFFFFF"/>
                </a:highlight>
                <a:latin typeface="Franklin Gothic"/>
                <a:ea typeface="Franklin Gothic"/>
                <a:cs typeface="Franklin Gothic"/>
                <a:sym typeface="Franklin Gothic"/>
              </a:rPr>
              <a:t>Output from EA work planning process (May meeting in the calendar)</a:t>
            </a:r>
            <a:endParaRPr sz="1000">
              <a:solidFill>
                <a:srgbClr val="222222"/>
              </a:solidFill>
              <a:highlight>
                <a:srgbClr val="FFFFFF"/>
              </a:highlight>
              <a:latin typeface="Franklin Gothic"/>
              <a:ea typeface="Franklin Gothic"/>
              <a:cs typeface="Franklin Gothic"/>
              <a:sym typeface="Franklin Gothic"/>
            </a:endParaRPr>
          </a:p>
          <a:p>
            <a:pPr indent="-292100" lvl="0" marL="457200" rtl="0" algn="l">
              <a:lnSpc>
                <a:spcPct val="115000"/>
              </a:lnSpc>
              <a:spcBef>
                <a:spcPts val="0"/>
              </a:spcBef>
              <a:spcAft>
                <a:spcPts val="0"/>
              </a:spcAft>
              <a:buClr>
                <a:srgbClr val="222222"/>
              </a:buClr>
              <a:buSzPts val="1000"/>
              <a:buFont typeface="Franklin Gothic"/>
              <a:buAutoNum type="arabicPeriod"/>
            </a:pPr>
            <a:r>
              <a:rPr lang="en-NZ" sz="1000">
                <a:solidFill>
                  <a:srgbClr val="222222"/>
                </a:solidFill>
                <a:highlight>
                  <a:srgbClr val="FFFFFF"/>
                </a:highlight>
                <a:latin typeface="Franklin Gothic"/>
                <a:ea typeface="Franklin Gothic"/>
                <a:cs typeface="Franklin Gothic"/>
                <a:sym typeface="Franklin Gothic"/>
              </a:rPr>
              <a:t>EECA EV charging project – it sounds like this is something that will look to inform the EA work programme, so it would be a missed opportunity if we didn’t get involved in informing the scope so that it asks the right questions and provides recommendations in the most actionable way</a:t>
            </a:r>
            <a:endParaRPr sz="1000">
              <a:solidFill>
                <a:srgbClr val="222222"/>
              </a:solidFill>
              <a:highlight>
                <a:srgbClr val="FFFFFF"/>
              </a:highlight>
              <a:latin typeface="Franklin Gothic"/>
              <a:ea typeface="Franklin Gothic"/>
              <a:cs typeface="Franklin Gothic"/>
              <a:sym typeface="Franklin Gothic"/>
            </a:endParaRPr>
          </a:p>
          <a:p>
            <a:pPr indent="-292100" lvl="0" marL="457200" rtl="0" algn="l">
              <a:lnSpc>
                <a:spcPct val="115000"/>
              </a:lnSpc>
              <a:spcBef>
                <a:spcPts val="0"/>
              </a:spcBef>
              <a:spcAft>
                <a:spcPts val="0"/>
              </a:spcAft>
              <a:buClr>
                <a:srgbClr val="222222"/>
              </a:buClr>
              <a:buSzPts val="1000"/>
              <a:buFont typeface="Franklin Gothic"/>
              <a:buAutoNum type="arabicPeriod"/>
            </a:pPr>
            <a:r>
              <a:rPr lang="en-NZ" sz="1000">
                <a:solidFill>
                  <a:srgbClr val="222222"/>
                </a:solidFill>
                <a:highlight>
                  <a:srgbClr val="FFFFFF"/>
                </a:highlight>
                <a:latin typeface="Franklin Gothic"/>
                <a:ea typeface="Franklin Gothic"/>
                <a:cs typeface="Franklin Gothic"/>
                <a:sym typeface="Franklin Gothic"/>
              </a:rPr>
              <a:t>MOSP roadmaps – I think we’ll be ready to engage in this sort of discussion in 3-6 months based on the current rate of progress</a:t>
            </a:r>
            <a:endParaRPr sz="1000">
              <a:solidFill>
                <a:srgbClr val="222222"/>
              </a:solidFill>
              <a:highlight>
                <a:srgbClr val="FFFFFF"/>
              </a:highlight>
              <a:latin typeface="Franklin Gothic"/>
              <a:ea typeface="Franklin Gothic"/>
              <a:cs typeface="Franklin Gothic"/>
              <a:sym typeface="Franklin Gothic"/>
            </a:endParaRPr>
          </a:p>
          <a:p>
            <a:pPr indent="0" lvl="0" marL="158750" rtl="0" algn="l">
              <a:lnSpc>
                <a:spcPct val="100000"/>
              </a:lnSpc>
              <a:spcBef>
                <a:spcPts val="0"/>
              </a:spcBef>
              <a:spcAft>
                <a:spcPts val="0"/>
              </a:spcAft>
              <a:buClr>
                <a:schemeClr val="dk1"/>
              </a:buClr>
              <a:buSzPts val="1200"/>
              <a:buFont typeface="Calibri"/>
              <a:buNone/>
            </a:pPr>
            <a:r>
              <a:t/>
            </a:r>
            <a:endParaRPr sz="1000">
              <a:solidFill>
                <a:srgbClr val="1D1C1D"/>
              </a:solidFill>
              <a:highlight>
                <a:srgbClr val="FFFFFF"/>
              </a:highlight>
              <a:latin typeface="Franklin Gothic"/>
              <a:ea typeface="Franklin Gothic"/>
              <a:cs typeface="Franklin Gothic"/>
              <a:sym typeface="Franklin Gothic"/>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0" name="Google Shape;210;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15875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26c8f5cc3f3_0_19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8" name="Google Shape;218;g26c8f5cc3f3_0_19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7" name="Google Shape;227;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0"/>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0"/>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29"/>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30"/>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30"/>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0" name="Shape 90"/>
        <p:cNvGrpSpPr/>
        <p:nvPr/>
      </p:nvGrpSpPr>
      <p:grpSpPr>
        <a:xfrm>
          <a:off x="0" y="0"/>
          <a:ext cx="0" cy="0"/>
          <a:chOff x="0" y="0"/>
          <a:chExt cx="0" cy="0"/>
        </a:xfrm>
      </p:grpSpPr>
      <p:sp>
        <p:nvSpPr>
          <p:cNvPr id="91" name="Google Shape;91;g26c8f5cc3f3_0_207"/>
          <p:cNvSpPr txBox="1"/>
          <p:nvPr>
            <p:ph type="title"/>
          </p:nvPr>
        </p:nvSpPr>
        <p:spPr>
          <a:xfrm>
            <a:off x="838201" y="365127"/>
            <a:ext cx="10515600" cy="9096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0000"/>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g26c8f5cc3f3_0_207"/>
          <p:cNvSpPr txBox="1"/>
          <p:nvPr>
            <p:ph idx="1" type="body"/>
          </p:nvPr>
        </p:nvSpPr>
        <p:spPr>
          <a:xfrm>
            <a:off x="838201" y="1274619"/>
            <a:ext cx="10515600" cy="4351200"/>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0"/>
              </a:spcBef>
              <a:spcAft>
                <a:spcPts val="0"/>
              </a:spcAft>
              <a:buSzPts val="1440"/>
              <a:buChar char="–"/>
              <a:defRPr/>
            </a:lvl1pPr>
            <a:lvl2pPr indent="-342900" lvl="1" marL="914400" algn="l">
              <a:lnSpc>
                <a:spcPct val="100000"/>
              </a:lnSpc>
              <a:spcBef>
                <a:spcPts val="488"/>
              </a:spcBef>
              <a:spcAft>
                <a:spcPts val="0"/>
              </a:spcAft>
              <a:buClr>
                <a:srgbClr val="002387"/>
              </a:buClr>
              <a:buSzPts val="1800"/>
              <a:buChar char="•"/>
              <a:defRPr/>
            </a:lvl2pPr>
            <a:lvl3pPr indent="-342900" lvl="2" marL="1371600" algn="l">
              <a:lnSpc>
                <a:spcPct val="100000"/>
              </a:lnSpc>
              <a:spcBef>
                <a:spcPts val="244"/>
              </a:spcBef>
              <a:spcAft>
                <a:spcPts val="0"/>
              </a:spcAft>
              <a:buClr>
                <a:srgbClr val="002387"/>
              </a:buClr>
              <a:buSzPts val="1800"/>
              <a:buChar char="▪"/>
              <a:defRPr/>
            </a:lvl3pPr>
            <a:lvl4pPr indent="-342900" lvl="3" marL="1828800" algn="l">
              <a:lnSpc>
                <a:spcPct val="90000"/>
              </a:lnSpc>
              <a:spcBef>
                <a:spcPts val="406"/>
              </a:spcBef>
              <a:spcAft>
                <a:spcPts val="0"/>
              </a:spcAft>
              <a:buClr>
                <a:schemeClr val="dk1"/>
              </a:buClr>
              <a:buSzPts val="1800"/>
              <a:buChar char="•"/>
              <a:defRPr/>
            </a:lvl4pPr>
            <a:lvl5pPr indent="-342900" lvl="4" marL="2286000" algn="l">
              <a:lnSpc>
                <a:spcPct val="90000"/>
              </a:lnSpc>
              <a:spcBef>
                <a:spcPts val="406"/>
              </a:spcBef>
              <a:spcAft>
                <a:spcPts val="0"/>
              </a:spcAft>
              <a:buClr>
                <a:schemeClr val="dk1"/>
              </a:buClr>
              <a:buSzPts val="1800"/>
              <a:buChar char="•"/>
              <a:defRPr/>
            </a:lvl5pPr>
            <a:lvl6pPr indent="-342900" lvl="5" marL="2743200" algn="l">
              <a:lnSpc>
                <a:spcPct val="90000"/>
              </a:lnSpc>
              <a:spcBef>
                <a:spcPts val="406"/>
              </a:spcBef>
              <a:spcAft>
                <a:spcPts val="0"/>
              </a:spcAft>
              <a:buClr>
                <a:schemeClr val="dk1"/>
              </a:buClr>
              <a:buSzPts val="1800"/>
              <a:buChar char="•"/>
              <a:defRPr/>
            </a:lvl6pPr>
            <a:lvl7pPr indent="-342900" lvl="6" marL="3200400" algn="l">
              <a:lnSpc>
                <a:spcPct val="90000"/>
              </a:lnSpc>
              <a:spcBef>
                <a:spcPts val="406"/>
              </a:spcBef>
              <a:spcAft>
                <a:spcPts val="0"/>
              </a:spcAft>
              <a:buClr>
                <a:schemeClr val="dk1"/>
              </a:buClr>
              <a:buSzPts val="1800"/>
              <a:buChar char="•"/>
              <a:defRPr/>
            </a:lvl7pPr>
            <a:lvl8pPr indent="-342900" lvl="7" marL="3657600" algn="l">
              <a:lnSpc>
                <a:spcPct val="90000"/>
              </a:lnSpc>
              <a:spcBef>
                <a:spcPts val="406"/>
              </a:spcBef>
              <a:spcAft>
                <a:spcPts val="0"/>
              </a:spcAft>
              <a:buClr>
                <a:schemeClr val="dk1"/>
              </a:buClr>
              <a:buSzPts val="1800"/>
              <a:buChar char="•"/>
              <a:defRPr/>
            </a:lvl8pPr>
            <a:lvl9pPr indent="-342900" lvl="8" marL="4114800" algn="l">
              <a:lnSpc>
                <a:spcPct val="90000"/>
              </a:lnSpc>
              <a:spcBef>
                <a:spcPts val="406"/>
              </a:spcBef>
              <a:spcAft>
                <a:spcPts val="0"/>
              </a:spcAft>
              <a:buClr>
                <a:schemeClr val="dk1"/>
              </a:buClr>
              <a:buSzPts val="1800"/>
              <a:buChar char="•"/>
              <a:defRPr/>
            </a:lvl9pPr>
          </a:lstStyle>
          <a:p/>
        </p:txBody>
      </p:sp>
      <p:sp>
        <p:nvSpPr>
          <p:cNvPr id="93" name="Google Shape;93;g26c8f5cc3f3_0_207"/>
          <p:cNvSpPr txBox="1"/>
          <p:nvPr>
            <p:ph idx="10" type="dt"/>
          </p:nvPr>
        </p:nvSpPr>
        <p:spPr>
          <a:xfrm>
            <a:off x="838201" y="6356351"/>
            <a:ext cx="27435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g26c8f5cc3f3_0_207"/>
          <p:cNvSpPr txBox="1"/>
          <p:nvPr>
            <p:ph idx="11" type="ftr"/>
          </p:nvPr>
        </p:nvSpPr>
        <p:spPr>
          <a:xfrm>
            <a:off x="4038601" y="6356351"/>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g26c8f5cc3f3_0_207"/>
          <p:cNvSpPr txBox="1"/>
          <p:nvPr>
            <p:ph idx="12" type="sldNum"/>
          </p:nvPr>
        </p:nvSpPr>
        <p:spPr>
          <a:xfrm>
            <a:off x="8610601" y="6356351"/>
            <a:ext cx="27435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1pPr>
            <a:lvl2pPr indent="0" lvl="1"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2pPr>
            <a:lvl3pPr indent="0" lvl="2"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3pPr>
            <a:lvl4pPr indent="0" lvl="3"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4pPr>
            <a:lvl5pPr indent="0" lvl="4"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5pPr>
            <a:lvl6pPr indent="0" lvl="5"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6pPr>
            <a:lvl7pPr indent="0" lvl="6"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7pPr>
            <a:lvl8pPr indent="0" lvl="7"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8pPr>
            <a:lvl9pPr indent="0" lvl="8"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6" name="Shape 96"/>
        <p:cNvGrpSpPr/>
        <p:nvPr/>
      </p:nvGrpSpPr>
      <p:grpSpPr>
        <a:xfrm>
          <a:off x="0" y="0"/>
          <a:ext cx="0" cy="0"/>
          <a:chOff x="0" y="0"/>
          <a:chExt cx="0" cy="0"/>
        </a:xfrm>
      </p:grpSpPr>
      <p:sp>
        <p:nvSpPr>
          <p:cNvPr id="97" name="Google Shape;97;g26c8f5cc3f3_0_201"/>
          <p:cNvSpPr txBox="1"/>
          <p:nvPr>
            <p:ph type="ctrTitle"/>
          </p:nvPr>
        </p:nvSpPr>
        <p:spPr>
          <a:xfrm>
            <a:off x="1524000" y="1122363"/>
            <a:ext cx="9144000" cy="23877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rgbClr val="FF0000"/>
              </a:buClr>
              <a:buSzPts val="3575"/>
              <a:buFont typeface="Franklin Gothic"/>
              <a:buNone/>
              <a:defRPr sz="3575"/>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g26c8f5cc3f3_0_201"/>
          <p:cNvSpPr txBox="1"/>
          <p:nvPr>
            <p:ph idx="1" type="subTitle"/>
          </p:nvPr>
        </p:nvSpPr>
        <p:spPr>
          <a:xfrm>
            <a:off x="1524000" y="3602038"/>
            <a:ext cx="9144000" cy="16557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0"/>
              </a:spcBef>
              <a:spcAft>
                <a:spcPts val="0"/>
              </a:spcAft>
              <a:buSzPts val="1560"/>
              <a:buNone/>
              <a:defRPr sz="1950"/>
            </a:lvl1pPr>
            <a:lvl2pPr lvl="1" algn="ctr">
              <a:lnSpc>
                <a:spcPct val="100000"/>
              </a:lnSpc>
              <a:spcBef>
                <a:spcPts val="488"/>
              </a:spcBef>
              <a:spcAft>
                <a:spcPts val="0"/>
              </a:spcAft>
              <a:buClr>
                <a:srgbClr val="002387"/>
              </a:buClr>
              <a:buSzPts val="1625"/>
              <a:buNone/>
              <a:defRPr sz="1625"/>
            </a:lvl2pPr>
            <a:lvl3pPr lvl="2" algn="ctr">
              <a:lnSpc>
                <a:spcPct val="100000"/>
              </a:lnSpc>
              <a:spcBef>
                <a:spcPts val="244"/>
              </a:spcBef>
              <a:spcAft>
                <a:spcPts val="0"/>
              </a:spcAft>
              <a:buClr>
                <a:srgbClr val="002387"/>
              </a:buClr>
              <a:buSzPts val="1463"/>
              <a:buNone/>
              <a:defRPr sz="1463"/>
            </a:lvl3pPr>
            <a:lvl4pPr lvl="3" algn="ctr">
              <a:lnSpc>
                <a:spcPct val="90000"/>
              </a:lnSpc>
              <a:spcBef>
                <a:spcPts val="406"/>
              </a:spcBef>
              <a:spcAft>
                <a:spcPts val="0"/>
              </a:spcAft>
              <a:buClr>
                <a:schemeClr val="dk1"/>
              </a:buClr>
              <a:buSzPts val="1300"/>
              <a:buNone/>
              <a:defRPr sz="1300"/>
            </a:lvl4pPr>
            <a:lvl5pPr lvl="4" algn="ctr">
              <a:lnSpc>
                <a:spcPct val="90000"/>
              </a:lnSpc>
              <a:spcBef>
                <a:spcPts val="406"/>
              </a:spcBef>
              <a:spcAft>
                <a:spcPts val="0"/>
              </a:spcAft>
              <a:buClr>
                <a:schemeClr val="dk1"/>
              </a:buClr>
              <a:buSzPts val="1300"/>
              <a:buNone/>
              <a:defRPr sz="1300"/>
            </a:lvl5pPr>
            <a:lvl6pPr lvl="5" algn="ctr">
              <a:lnSpc>
                <a:spcPct val="90000"/>
              </a:lnSpc>
              <a:spcBef>
                <a:spcPts val="406"/>
              </a:spcBef>
              <a:spcAft>
                <a:spcPts val="0"/>
              </a:spcAft>
              <a:buClr>
                <a:schemeClr val="dk1"/>
              </a:buClr>
              <a:buSzPts val="1300"/>
              <a:buNone/>
              <a:defRPr sz="1300"/>
            </a:lvl6pPr>
            <a:lvl7pPr lvl="6" algn="ctr">
              <a:lnSpc>
                <a:spcPct val="90000"/>
              </a:lnSpc>
              <a:spcBef>
                <a:spcPts val="406"/>
              </a:spcBef>
              <a:spcAft>
                <a:spcPts val="0"/>
              </a:spcAft>
              <a:buClr>
                <a:schemeClr val="dk1"/>
              </a:buClr>
              <a:buSzPts val="1300"/>
              <a:buNone/>
              <a:defRPr sz="1300"/>
            </a:lvl7pPr>
            <a:lvl8pPr lvl="7" algn="ctr">
              <a:lnSpc>
                <a:spcPct val="90000"/>
              </a:lnSpc>
              <a:spcBef>
                <a:spcPts val="406"/>
              </a:spcBef>
              <a:spcAft>
                <a:spcPts val="0"/>
              </a:spcAft>
              <a:buClr>
                <a:schemeClr val="dk1"/>
              </a:buClr>
              <a:buSzPts val="1300"/>
              <a:buNone/>
              <a:defRPr sz="1300"/>
            </a:lvl8pPr>
            <a:lvl9pPr lvl="8" algn="ctr">
              <a:lnSpc>
                <a:spcPct val="90000"/>
              </a:lnSpc>
              <a:spcBef>
                <a:spcPts val="406"/>
              </a:spcBef>
              <a:spcAft>
                <a:spcPts val="0"/>
              </a:spcAft>
              <a:buClr>
                <a:schemeClr val="dk1"/>
              </a:buClr>
              <a:buSzPts val="1300"/>
              <a:buNone/>
              <a:defRPr sz="1300"/>
            </a:lvl9pPr>
          </a:lstStyle>
          <a:p/>
        </p:txBody>
      </p:sp>
      <p:sp>
        <p:nvSpPr>
          <p:cNvPr id="99" name="Google Shape;99;g26c8f5cc3f3_0_201"/>
          <p:cNvSpPr txBox="1"/>
          <p:nvPr>
            <p:ph idx="10" type="dt"/>
          </p:nvPr>
        </p:nvSpPr>
        <p:spPr>
          <a:xfrm>
            <a:off x="838201" y="6356351"/>
            <a:ext cx="27435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g26c8f5cc3f3_0_201"/>
          <p:cNvSpPr txBox="1"/>
          <p:nvPr>
            <p:ph idx="11" type="ftr"/>
          </p:nvPr>
        </p:nvSpPr>
        <p:spPr>
          <a:xfrm>
            <a:off x="4038601" y="6356351"/>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g26c8f5cc3f3_0_201"/>
          <p:cNvSpPr txBox="1"/>
          <p:nvPr>
            <p:ph idx="12" type="sldNum"/>
          </p:nvPr>
        </p:nvSpPr>
        <p:spPr>
          <a:xfrm>
            <a:off x="8610601" y="6356351"/>
            <a:ext cx="27435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1pPr>
            <a:lvl2pPr indent="0" lvl="1"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2pPr>
            <a:lvl3pPr indent="0" lvl="2"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3pPr>
            <a:lvl4pPr indent="0" lvl="3"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4pPr>
            <a:lvl5pPr indent="0" lvl="4"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5pPr>
            <a:lvl6pPr indent="0" lvl="5"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6pPr>
            <a:lvl7pPr indent="0" lvl="6"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7pPr>
            <a:lvl8pPr indent="0" lvl="7"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8pPr>
            <a:lvl9pPr indent="0" lvl="8"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02" name="Shape 102"/>
        <p:cNvGrpSpPr/>
        <p:nvPr/>
      </p:nvGrpSpPr>
      <p:grpSpPr>
        <a:xfrm>
          <a:off x="0" y="0"/>
          <a:ext cx="0" cy="0"/>
          <a:chOff x="0" y="0"/>
          <a:chExt cx="0" cy="0"/>
        </a:xfrm>
      </p:grpSpPr>
      <p:sp>
        <p:nvSpPr>
          <p:cNvPr id="103" name="Google Shape;103;g26c8f5cc3f3_0_213"/>
          <p:cNvSpPr txBox="1"/>
          <p:nvPr>
            <p:ph type="title"/>
          </p:nvPr>
        </p:nvSpPr>
        <p:spPr>
          <a:xfrm>
            <a:off x="831850" y="1709739"/>
            <a:ext cx="10515600" cy="28527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FF0000"/>
              </a:buClr>
              <a:buSzPts val="3900"/>
              <a:buFont typeface="Franklin Gothic"/>
              <a:buNone/>
              <a:defRPr sz="39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4" name="Google Shape;104;g26c8f5cc3f3_0_213"/>
          <p:cNvSpPr txBox="1"/>
          <p:nvPr>
            <p:ph idx="1" type="body"/>
          </p:nvPr>
        </p:nvSpPr>
        <p:spPr>
          <a:xfrm>
            <a:off x="831850" y="4589464"/>
            <a:ext cx="10515600" cy="150030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0"/>
              </a:spcBef>
              <a:spcAft>
                <a:spcPts val="0"/>
              </a:spcAft>
              <a:buSzPts val="1560"/>
              <a:buNone/>
              <a:defRPr sz="1950">
                <a:solidFill>
                  <a:srgbClr val="888888"/>
                </a:solidFill>
              </a:defRPr>
            </a:lvl1pPr>
            <a:lvl2pPr indent="-228600" lvl="1" marL="914400" algn="l">
              <a:lnSpc>
                <a:spcPct val="100000"/>
              </a:lnSpc>
              <a:spcBef>
                <a:spcPts val="488"/>
              </a:spcBef>
              <a:spcAft>
                <a:spcPts val="0"/>
              </a:spcAft>
              <a:buClr>
                <a:srgbClr val="888888"/>
              </a:buClr>
              <a:buSzPts val="1625"/>
              <a:buNone/>
              <a:defRPr sz="1625">
                <a:solidFill>
                  <a:srgbClr val="888888"/>
                </a:solidFill>
              </a:defRPr>
            </a:lvl2pPr>
            <a:lvl3pPr indent="-228600" lvl="2" marL="1371600" algn="l">
              <a:lnSpc>
                <a:spcPct val="100000"/>
              </a:lnSpc>
              <a:spcBef>
                <a:spcPts val="244"/>
              </a:spcBef>
              <a:spcAft>
                <a:spcPts val="0"/>
              </a:spcAft>
              <a:buClr>
                <a:srgbClr val="888888"/>
              </a:buClr>
              <a:buSzPts val="1463"/>
              <a:buNone/>
              <a:defRPr sz="1463">
                <a:solidFill>
                  <a:srgbClr val="888888"/>
                </a:solidFill>
              </a:defRPr>
            </a:lvl3pPr>
            <a:lvl4pPr indent="-228600" lvl="3" marL="1828800" algn="l">
              <a:lnSpc>
                <a:spcPct val="90000"/>
              </a:lnSpc>
              <a:spcBef>
                <a:spcPts val="406"/>
              </a:spcBef>
              <a:spcAft>
                <a:spcPts val="0"/>
              </a:spcAft>
              <a:buClr>
                <a:srgbClr val="888888"/>
              </a:buClr>
              <a:buSzPts val="1300"/>
              <a:buNone/>
              <a:defRPr sz="1300">
                <a:solidFill>
                  <a:srgbClr val="888888"/>
                </a:solidFill>
              </a:defRPr>
            </a:lvl4pPr>
            <a:lvl5pPr indent="-228600" lvl="4" marL="2286000" algn="l">
              <a:lnSpc>
                <a:spcPct val="90000"/>
              </a:lnSpc>
              <a:spcBef>
                <a:spcPts val="406"/>
              </a:spcBef>
              <a:spcAft>
                <a:spcPts val="0"/>
              </a:spcAft>
              <a:buClr>
                <a:srgbClr val="888888"/>
              </a:buClr>
              <a:buSzPts val="1300"/>
              <a:buNone/>
              <a:defRPr sz="1300">
                <a:solidFill>
                  <a:srgbClr val="888888"/>
                </a:solidFill>
              </a:defRPr>
            </a:lvl5pPr>
            <a:lvl6pPr indent="-228600" lvl="5" marL="2743200" algn="l">
              <a:lnSpc>
                <a:spcPct val="90000"/>
              </a:lnSpc>
              <a:spcBef>
                <a:spcPts val="406"/>
              </a:spcBef>
              <a:spcAft>
                <a:spcPts val="0"/>
              </a:spcAft>
              <a:buClr>
                <a:srgbClr val="888888"/>
              </a:buClr>
              <a:buSzPts val="1300"/>
              <a:buNone/>
              <a:defRPr sz="1300">
                <a:solidFill>
                  <a:srgbClr val="888888"/>
                </a:solidFill>
              </a:defRPr>
            </a:lvl6pPr>
            <a:lvl7pPr indent="-228600" lvl="6" marL="3200400" algn="l">
              <a:lnSpc>
                <a:spcPct val="90000"/>
              </a:lnSpc>
              <a:spcBef>
                <a:spcPts val="406"/>
              </a:spcBef>
              <a:spcAft>
                <a:spcPts val="0"/>
              </a:spcAft>
              <a:buClr>
                <a:srgbClr val="888888"/>
              </a:buClr>
              <a:buSzPts val="1300"/>
              <a:buNone/>
              <a:defRPr sz="1300">
                <a:solidFill>
                  <a:srgbClr val="888888"/>
                </a:solidFill>
              </a:defRPr>
            </a:lvl7pPr>
            <a:lvl8pPr indent="-228600" lvl="7" marL="3657600" algn="l">
              <a:lnSpc>
                <a:spcPct val="90000"/>
              </a:lnSpc>
              <a:spcBef>
                <a:spcPts val="406"/>
              </a:spcBef>
              <a:spcAft>
                <a:spcPts val="0"/>
              </a:spcAft>
              <a:buClr>
                <a:srgbClr val="888888"/>
              </a:buClr>
              <a:buSzPts val="1300"/>
              <a:buNone/>
              <a:defRPr sz="1300">
                <a:solidFill>
                  <a:srgbClr val="888888"/>
                </a:solidFill>
              </a:defRPr>
            </a:lvl8pPr>
            <a:lvl9pPr indent="-228600" lvl="8" marL="4114800" algn="l">
              <a:lnSpc>
                <a:spcPct val="90000"/>
              </a:lnSpc>
              <a:spcBef>
                <a:spcPts val="406"/>
              </a:spcBef>
              <a:spcAft>
                <a:spcPts val="0"/>
              </a:spcAft>
              <a:buClr>
                <a:srgbClr val="888888"/>
              </a:buClr>
              <a:buSzPts val="1300"/>
              <a:buNone/>
              <a:defRPr sz="1300">
                <a:solidFill>
                  <a:srgbClr val="888888"/>
                </a:solidFill>
              </a:defRPr>
            </a:lvl9pPr>
          </a:lstStyle>
          <a:p/>
        </p:txBody>
      </p:sp>
      <p:sp>
        <p:nvSpPr>
          <p:cNvPr id="105" name="Google Shape;105;g26c8f5cc3f3_0_213"/>
          <p:cNvSpPr txBox="1"/>
          <p:nvPr>
            <p:ph idx="10" type="dt"/>
          </p:nvPr>
        </p:nvSpPr>
        <p:spPr>
          <a:xfrm>
            <a:off x="838201" y="6356351"/>
            <a:ext cx="27435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g26c8f5cc3f3_0_213"/>
          <p:cNvSpPr txBox="1"/>
          <p:nvPr>
            <p:ph idx="11" type="ftr"/>
          </p:nvPr>
        </p:nvSpPr>
        <p:spPr>
          <a:xfrm>
            <a:off x="4038601" y="6356351"/>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7" name="Google Shape;107;g26c8f5cc3f3_0_213"/>
          <p:cNvSpPr txBox="1"/>
          <p:nvPr>
            <p:ph idx="12" type="sldNum"/>
          </p:nvPr>
        </p:nvSpPr>
        <p:spPr>
          <a:xfrm>
            <a:off x="8610601" y="6356351"/>
            <a:ext cx="27435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1pPr>
            <a:lvl2pPr indent="0" lvl="1"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2pPr>
            <a:lvl3pPr indent="0" lvl="2"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3pPr>
            <a:lvl4pPr indent="0" lvl="3"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4pPr>
            <a:lvl5pPr indent="0" lvl="4"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5pPr>
            <a:lvl6pPr indent="0" lvl="5"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6pPr>
            <a:lvl7pPr indent="0" lvl="6"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7pPr>
            <a:lvl8pPr indent="0" lvl="7"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8pPr>
            <a:lvl9pPr indent="0" lvl="8"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08" name="Shape 108"/>
        <p:cNvGrpSpPr/>
        <p:nvPr/>
      </p:nvGrpSpPr>
      <p:grpSpPr>
        <a:xfrm>
          <a:off x="0" y="0"/>
          <a:ext cx="0" cy="0"/>
          <a:chOff x="0" y="0"/>
          <a:chExt cx="0" cy="0"/>
        </a:xfrm>
      </p:grpSpPr>
      <p:sp>
        <p:nvSpPr>
          <p:cNvPr id="109" name="Google Shape;109;g26c8f5cc3f3_0_219"/>
          <p:cNvSpPr txBox="1"/>
          <p:nvPr>
            <p:ph type="title"/>
          </p:nvPr>
        </p:nvSpPr>
        <p:spPr>
          <a:xfrm>
            <a:off x="838201" y="365127"/>
            <a:ext cx="10515600" cy="9096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0000"/>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 name="Google Shape;110;g26c8f5cc3f3_0_219"/>
          <p:cNvSpPr txBox="1"/>
          <p:nvPr>
            <p:ph idx="1" type="body"/>
          </p:nvPr>
        </p:nvSpPr>
        <p:spPr>
          <a:xfrm>
            <a:off x="838201" y="1825625"/>
            <a:ext cx="5181900" cy="4351200"/>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0"/>
              </a:spcBef>
              <a:spcAft>
                <a:spcPts val="0"/>
              </a:spcAft>
              <a:buSzPts val="1440"/>
              <a:buChar char="–"/>
              <a:defRPr/>
            </a:lvl1pPr>
            <a:lvl2pPr indent="-342900" lvl="1" marL="914400" algn="l">
              <a:lnSpc>
                <a:spcPct val="100000"/>
              </a:lnSpc>
              <a:spcBef>
                <a:spcPts val="488"/>
              </a:spcBef>
              <a:spcAft>
                <a:spcPts val="0"/>
              </a:spcAft>
              <a:buClr>
                <a:srgbClr val="002387"/>
              </a:buClr>
              <a:buSzPts val="1800"/>
              <a:buChar char="•"/>
              <a:defRPr/>
            </a:lvl2pPr>
            <a:lvl3pPr indent="-342900" lvl="2" marL="1371600" algn="l">
              <a:lnSpc>
                <a:spcPct val="100000"/>
              </a:lnSpc>
              <a:spcBef>
                <a:spcPts val="244"/>
              </a:spcBef>
              <a:spcAft>
                <a:spcPts val="0"/>
              </a:spcAft>
              <a:buClr>
                <a:srgbClr val="002387"/>
              </a:buClr>
              <a:buSzPts val="1800"/>
              <a:buChar char="▪"/>
              <a:defRPr/>
            </a:lvl3pPr>
            <a:lvl4pPr indent="-342900" lvl="3" marL="1828800" algn="l">
              <a:lnSpc>
                <a:spcPct val="90000"/>
              </a:lnSpc>
              <a:spcBef>
                <a:spcPts val="406"/>
              </a:spcBef>
              <a:spcAft>
                <a:spcPts val="0"/>
              </a:spcAft>
              <a:buClr>
                <a:schemeClr val="dk1"/>
              </a:buClr>
              <a:buSzPts val="1800"/>
              <a:buChar char="•"/>
              <a:defRPr/>
            </a:lvl4pPr>
            <a:lvl5pPr indent="-342900" lvl="4" marL="2286000" algn="l">
              <a:lnSpc>
                <a:spcPct val="90000"/>
              </a:lnSpc>
              <a:spcBef>
                <a:spcPts val="406"/>
              </a:spcBef>
              <a:spcAft>
                <a:spcPts val="0"/>
              </a:spcAft>
              <a:buClr>
                <a:schemeClr val="dk1"/>
              </a:buClr>
              <a:buSzPts val="1800"/>
              <a:buChar char="•"/>
              <a:defRPr/>
            </a:lvl5pPr>
            <a:lvl6pPr indent="-342900" lvl="5" marL="2743200" algn="l">
              <a:lnSpc>
                <a:spcPct val="90000"/>
              </a:lnSpc>
              <a:spcBef>
                <a:spcPts val="406"/>
              </a:spcBef>
              <a:spcAft>
                <a:spcPts val="0"/>
              </a:spcAft>
              <a:buClr>
                <a:schemeClr val="dk1"/>
              </a:buClr>
              <a:buSzPts val="1800"/>
              <a:buChar char="•"/>
              <a:defRPr/>
            </a:lvl6pPr>
            <a:lvl7pPr indent="-342900" lvl="6" marL="3200400" algn="l">
              <a:lnSpc>
                <a:spcPct val="90000"/>
              </a:lnSpc>
              <a:spcBef>
                <a:spcPts val="406"/>
              </a:spcBef>
              <a:spcAft>
                <a:spcPts val="0"/>
              </a:spcAft>
              <a:buClr>
                <a:schemeClr val="dk1"/>
              </a:buClr>
              <a:buSzPts val="1800"/>
              <a:buChar char="•"/>
              <a:defRPr/>
            </a:lvl7pPr>
            <a:lvl8pPr indent="-342900" lvl="7" marL="3657600" algn="l">
              <a:lnSpc>
                <a:spcPct val="90000"/>
              </a:lnSpc>
              <a:spcBef>
                <a:spcPts val="406"/>
              </a:spcBef>
              <a:spcAft>
                <a:spcPts val="0"/>
              </a:spcAft>
              <a:buClr>
                <a:schemeClr val="dk1"/>
              </a:buClr>
              <a:buSzPts val="1800"/>
              <a:buChar char="•"/>
              <a:defRPr/>
            </a:lvl8pPr>
            <a:lvl9pPr indent="-342900" lvl="8" marL="4114800" algn="l">
              <a:lnSpc>
                <a:spcPct val="90000"/>
              </a:lnSpc>
              <a:spcBef>
                <a:spcPts val="406"/>
              </a:spcBef>
              <a:spcAft>
                <a:spcPts val="0"/>
              </a:spcAft>
              <a:buClr>
                <a:schemeClr val="dk1"/>
              </a:buClr>
              <a:buSzPts val="1800"/>
              <a:buChar char="•"/>
              <a:defRPr/>
            </a:lvl9pPr>
          </a:lstStyle>
          <a:p/>
        </p:txBody>
      </p:sp>
      <p:sp>
        <p:nvSpPr>
          <p:cNvPr id="111" name="Google Shape;111;g26c8f5cc3f3_0_219"/>
          <p:cNvSpPr txBox="1"/>
          <p:nvPr>
            <p:ph idx="2" type="body"/>
          </p:nvPr>
        </p:nvSpPr>
        <p:spPr>
          <a:xfrm>
            <a:off x="6172201" y="1825625"/>
            <a:ext cx="5181900" cy="4351200"/>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0"/>
              </a:spcBef>
              <a:spcAft>
                <a:spcPts val="0"/>
              </a:spcAft>
              <a:buSzPts val="1440"/>
              <a:buChar char="–"/>
              <a:defRPr/>
            </a:lvl1pPr>
            <a:lvl2pPr indent="-342900" lvl="1" marL="914400" algn="l">
              <a:lnSpc>
                <a:spcPct val="100000"/>
              </a:lnSpc>
              <a:spcBef>
                <a:spcPts val="488"/>
              </a:spcBef>
              <a:spcAft>
                <a:spcPts val="0"/>
              </a:spcAft>
              <a:buClr>
                <a:srgbClr val="002387"/>
              </a:buClr>
              <a:buSzPts val="1800"/>
              <a:buChar char="•"/>
              <a:defRPr/>
            </a:lvl2pPr>
            <a:lvl3pPr indent="-342900" lvl="2" marL="1371600" algn="l">
              <a:lnSpc>
                <a:spcPct val="100000"/>
              </a:lnSpc>
              <a:spcBef>
                <a:spcPts val="244"/>
              </a:spcBef>
              <a:spcAft>
                <a:spcPts val="0"/>
              </a:spcAft>
              <a:buClr>
                <a:srgbClr val="002387"/>
              </a:buClr>
              <a:buSzPts val="1800"/>
              <a:buChar char="▪"/>
              <a:defRPr/>
            </a:lvl3pPr>
            <a:lvl4pPr indent="-342900" lvl="3" marL="1828800" algn="l">
              <a:lnSpc>
                <a:spcPct val="90000"/>
              </a:lnSpc>
              <a:spcBef>
                <a:spcPts val="406"/>
              </a:spcBef>
              <a:spcAft>
                <a:spcPts val="0"/>
              </a:spcAft>
              <a:buClr>
                <a:schemeClr val="dk1"/>
              </a:buClr>
              <a:buSzPts val="1800"/>
              <a:buChar char="•"/>
              <a:defRPr/>
            </a:lvl4pPr>
            <a:lvl5pPr indent="-342900" lvl="4" marL="2286000" algn="l">
              <a:lnSpc>
                <a:spcPct val="90000"/>
              </a:lnSpc>
              <a:spcBef>
                <a:spcPts val="406"/>
              </a:spcBef>
              <a:spcAft>
                <a:spcPts val="0"/>
              </a:spcAft>
              <a:buClr>
                <a:schemeClr val="dk1"/>
              </a:buClr>
              <a:buSzPts val="1800"/>
              <a:buChar char="•"/>
              <a:defRPr/>
            </a:lvl5pPr>
            <a:lvl6pPr indent="-342900" lvl="5" marL="2743200" algn="l">
              <a:lnSpc>
                <a:spcPct val="90000"/>
              </a:lnSpc>
              <a:spcBef>
                <a:spcPts val="406"/>
              </a:spcBef>
              <a:spcAft>
                <a:spcPts val="0"/>
              </a:spcAft>
              <a:buClr>
                <a:schemeClr val="dk1"/>
              </a:buClr>
              <a:buSzPts val="1800"/>
              <a:buChar char="•"/>
              <a:defRPr/>
            </a:lvl6pPr>
            <a:lvl7pPr indent="-342900" lvl="6" marL="3200400" algn="l">
              <a:lnSpc>
                <a:spcPct val="90000"/>
              </a:lnSpc>
              <a:spcBef>
                <a:spcPts val="406"/>
              </a:spcBef>
              <a:spcAft>
                <a:spcPts val="0"/>
              </a:spcAft>
              <a:buClr>
                <a:schemeClr val="dk1"/>
              </a:buClr>
              <a:buSzPts val="1800"/>
              <a:buChar char="•"/>
              <a:defRPr/>
            </a:lvl7pPr>
            <a:lvl8pPr indent="-342900" lvl="7" marL="3657600" algn="l">
              <a:lnSpc>
                <a:spcPct val="90000"/>
              </a:lnSpc>
              <a:spcBef>
                <a:spcPts val="406"/>
              </a:spcBef>
              <a:spcAft>
                <a:spcPts val="0"/>
              </a:spcAft>
              <a:buClr>
                <a:schemeClr val="dk1"/>
              </a:buClr>
              <a:buSzPts val="1800"/>
              <a:buChar char="•"/>
              <a:defRPr/>
            </a:lvl8pPr>
            <a:lvl9pPr indent="-342900" lvl="8" marL="4114800" algn="l">
              <a:lnSpc>
                <a:spcPct val="90000"/>
              </a:lnSpc>
              <a:spcBef>
                <a:spcPts val="406"/>
              </a:spcBef>
              <a:spcAft>
                <a:spcPts val="0"/>
              </a:spcAft>
              <a:buClr>
                <a:schemeClr val="dk1"/>
              </a:buClr>
              <a:buSzPts val="1800"/>
              <a:buChar char="•"/>
              <a:defRPr/>
            </a:lvl9pPr>
          </a:lstStyle>
          <a:p/>
        </p:txBody>
      </p:sp>
      <p:sp>
        <p:nvSpPr>
          <p:cNvPr id="112" name="Google Shape;112;g26c8f5cc3f3_0_219"/>
          <p:cNvSpPr txBox="1"/>
          <p:nvPr>
            <p:ph idx="10" type="dt"/>
          </p:nvPr>
        </p:nvSpPr>
        <p:spPr>
          <a:xfrm>
            <a:off x="838201" y="6356351"/>
            <a:ext cx="27435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g26c8f5cc3f3_0_219"/>
          <p:cNvSpPr txBox="1"/>
          <p:nvPr>
            <p:ph idx="11" type="ftr"/>
          </p:nvPr>
        </p:nvSpPr>
        <p:spPr>
          <a:xfrm>
            <a:off x="4038601" y="6356351"/>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4" name="Google Shape;114;g26c8f5cc3f3_0_219"/>
          <p:cNvSpPr txBox="1"/>
          <p:nvPr>
            <p:ph idx="12" type="sldNum"/>
          </p:nvPr>
        </p:nvSpPr>
        <p:spPr>
          <a:xfrm>
            <a:off x="8610601" y="6356351"/>
            <a:ext cx="27435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1pPr>
            <a:lvl2pPr indent="0" lvl="1"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2pPr>
            <a:lvl3pPr indent="0" lvl="2"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3pPr>
            <a:lvl4pPr indent="0" lvl="3"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4pPr>
            <a:lvl5pPr indent="0" lvl="4"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5pPr>
            <a:lvl6pPr indent="0" lvl="5"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6pPr>
            <a:lvl7pPr indent="0" lvl="6"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7pPr>
            <a:lvl8pPr indent="0" lvl="7"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8pPr>
            <a:lvl9pPr indent="0" lvl="8"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15" name="Shape 115"/>
        <p:cNvGrpSpPr/>
        <p:nvPr/>
      </p:nvGrpSpPr>
      <p:grpSpPr>
        <a:xfrm>
          <a:off x="0" y="0"/>
          <a:ext cx="0" cy="0"/>
          <a:chOff x="0" y="0"/>
          <a:chExt cx="0" cy="0"/>
        </a:xfrm>
      </p:grpSpPr>
      <p:sp>
        <p:nvSpPr>
          <p:cNvPr id="116" name="Google Shape;116;g26c8f5cc3f3_0_226"/>
          <p:cNvSpPr txBox="1"/>
          <p:nvPr>
            <p:ph type="title"/>
          </p:nvPr>
        </p:nvSpPr>
        <p:spPr>
          <a:xfrm>
            <a:off x="839788" y="365126"/>
            <a:ext cx="10515600" cy="13257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0000"/>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7" name="Google Shape;117;g26c8f5cc3f3_0_226"/>
          <p:cNvSpPr txBox="1"/>
          <p:nvPr>
            <p:ph idx="1" type="body"/>
          </p:nvPr>
        </p:nvSpPr>
        <p:spPr>
          <a:xfrm>
            <a:off x="839788" y="1681163"/>
            <a:ext cx="5157900" cy="823800"/>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0"/>
              </a:spcBef>
              <a:spcAft>
                <a:spcPts val="0"/>
              </a:spcAft>
              <a:buSzPts val="1560"/>
              <a:buNone/>
              <a:defRPr b="1" sz="1950"/>
            </a:lvl1pPr>
            <a:lvl2pPr indent="-228600" lvl="1" marL="914400" algn="l">
              <a:lnSpc>
                <a:spcPct val="100000"/>
              </a:lnSpc>
              <a:spcBef>
                <a:spcPts val="488"/>
              </a:spcBef>
              <a:spcAft>
                <a:spcPts val="0"/>
              </a:spcAft>
              <a:buClr>
                <a:srgbClr val="002387"/>
              </a:buClr>
              <a:buSzPts val="1625"/>
              <a:buNone/>
              <a:defRPr b="1" sz="1625"/>
            </a:lvl2pPr>
            <a:lvl3pPr indent="-228600" lvl="2" marL="1371600" algn="l">
              <a:lnSpc>
                <a:spcPct val="100000"/>
              </a:lnSpc>
              <a:spcBef>
                <a:spcPts val="244"/>
              </a:spcBef>
              <a:spcAft>
                <a:spcPts val="0"/>
              </a:spcAft>
              <a:buClr>
                <a:srgbClr val="002387"/>
              </a:buClr>
              <a:buSzPts val="1463"/>
              <a:buNone/>
              <a:defRPr b="1" sz="1463"/>
            </a:lvl3pPr>
            <a:lvl4pPr indent="-228600" lvl="3" marL="1828800" algn="l">
              <a:lnSpc>
                <a:spcPct val="90000"/>
              </a:lnSpc>
              <a:spcBef>
                <a:spcPts val="406"/>
              </a:spcBef>
              <a:spcAft>
                <a:spcPts val="0"/>
              </a:spcAft>
              <a:buClr>
                <a:schemeClr val="dk1"/>
              </a:buClr>
              <a:buSzPts val="1300"/>
              <a:buNone/>
              <a:defRPr b="1" sz="1300"/>
            </a:lvl4pPr>
            <a:lvl5pPr indent="-228600" lvl="4" marL="2286000" algn="l">
              <a:lnSpc>
                <a:spcPct val="90000"/>
              </a:lnSpc>
              <a:spcBef>
                <a:spcPts val="406"/>
              </a:spcBef>
              <a:spcAft>
                <a:spcPts val="0"/>
              </a:spcAft>
              <a:buClr>
                <a:schemeClr val="dk1"/>
              </a:buClr>
              <a:buSzPts val="1300"/>
              <a:buNone/>
              <a:defRPr b="1" sz="1300"/>
            </a:lvl5pPr>
            <a:lvl6pPr indent="-228600" lvl="5" marL="2743200" algn="l">
              <a:lnSpc>
                <a:spcPct val="90000"/>
              </a:lnSpc>
              <a:spcBef>
                <a:spcPts val="406"/>
              </a:spcBef>
              <a:spcAft>
                <a:spcPts val="0"/>
              </a:spcAft>
              <a:buClr>
                <a:schemeClr val="dk1"/>
              </a:buClr>
              <a:buSzPts val="1300"/>
              <a:buNone/>
              <a:defRPr b="1" sz="1300"/>
            </a:lvl6pPr>
            <a:lvl7pPr indent="-228600" lvl="6" marL="3200400" algn="l">
              <a:lnSpc>
                <a:spcPct val="90000"/>
              </a:lnSpc>
              <a:spcBef>
                <a:spcPts val="406"/>
              </a:spcBef>
              <a:spcAft>
                <a:spcPts val="0"/>
              </a:spcAft>
              <a:buClr>
                <a:schemeClr val="dk1"/>
              </a:buClr>
              <a:buSzPts val="1300"/>
              <a:buNone/>
              <a:defRPr b="1" sz="1300"/>
            </a:lvl7pPr>
            <a:lvl8pPr indent="-228600" lvl="7" marL="3657600" algn="l">
              <a:lnSpc>
                <a:spcPct val="90000"/>
              </a:lnSpc>
              <a:spcBef>
                <a:spcPts val="406"/>
              </a:spcBef>
              <a:spcAft>
                <a:spcPts val="0"/>
              </a:spcAft>
              <a:buClr>
                <a:schemeClr val="dk1"/>
              </a:buClr>
              <a:buSzPts val="1300"/>
              <a:buNone/>
              <a:defRPr b="1" sz="1300"/>
            </a:lvl8pPr>
            <a:lvl9pPr indent="-228600" lvl="8" marL="4114800" algn="l">
              <a:lnSpc>
                <a:spcPct val="90000"/>
              </a:lnSpc>
              <a:spcBef>
                <a:spcPts val="406"/>
              </a:spcBef>
              <a:spcAft>
                <a:spcPts val="0"/>
              </a:spcAft>
              <a:buClr>
                <a:schemeClr val="dk1"/>
              </a:buClr>
              <a:buSzPts val="1300"/>
              <a:buNone/>
              <a:defRPr b="1" sz="1300"/>
            </a:lvl9pPr>
          </a:lstStyle>
          <a:p/>
        </p:txBody>
      </p:sp>
      <p:sp>
        <p:nvSpPr>
          <p:cNvPr id="118" name="Google Shape;118;g26c8f5cc3f3_0_226"/>
          <p:cNvSpPr txBox="1"/>
          <p:nvPr>
            <p:ph idx="2" type="body"/>
          </p:nvPr>
        </p:nvSpPr>
        <p:spPr>
          <a:xfrm>
            <a:off x="839788" y="2505075"/>
            <a:ext cx="5157900" cy="3684600"/>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0"/>
              </a:spcBef>
              <a:spcAft>
                <a:spcPts val="0"/>
              </a:spcAft>
              <a:buSzPts val="1440"/>
              <a:buChar char="–"/>
              <a:defRPr/>
            </a:lvl1pPr>
            <a:lvl2pPr indent="-342900" lvl="1" marL="914400" algn="l">
              <a:lnSpc>
                <a:spcPct val="100000"/>
              </a:lnSpc>
              <a:spcBef>
                <a:spcPts val="488"/>
              </a:spcBef>
              <a:spcAft>
                <a:spcPts val="0"/>
              </a:spcAft>
              <a:buClr>
                <a:srgbClr val="002387"/>
              </a:buClr>
              <a:buSzPts val="1800"/>
              <a:buChar char="•"/>
              <a:defRPr/>
            </a:lvl2pPr>
            <a:lvl3pPr indent="-342900" lvl="2" marL="1371600" algn="l">
              <a:lnSpc>
                <a:spcPct val="100000"/>
              </a:lnSpc>
              <a:spcBef>
                <a:spcPts val="244"/>
              </a:spcBef>
              <a:spcAft>
                <a:spcPts val="0"/>
              </a:spcAft>
              <a:buClr>
                <a:srgbClr val="002387"/>
              </a:buClr>
              <a:buSzPts val="1800"/>
              <a:buChar char="▪"/>
              <a:defRPr/>
            </a:lvl3pPr>
            <a:lvl4pPr indent="-228600" lvl="3" marL="1828800" algn="l">
              <a:lnSpc>
                <a:spcPct val="90000"/>
              </a:lnSpc>
              <a:spcBef>
                <a:spcPts val="406"/>
              </a:spcBef>
              <a:spcAft>
                <a:spcPts val="0"/>
              </a:spcAft>
              <a:buClr>
                <a:schemeClr val="dk1"/>
              </a:buClr>
              <a:buSzPts val="1463"/>
              <a:buNone/>
              <a:defRPr/>
            </a:lvl4pPr>
            <a:lvl5pPr indent="-342900" lvl="4" marL="2286000" algn="l">
              <a:lnSpc>
                <a:spcPct val="90000"/>
              </a:lnSpc>
              <a:spcBef>
                <a:spcPts val="406"/>
              </a:spcBef>
              <a:spcAft>
                <a:spcPts val="0"/>
              </a:spcAft>
              <a:buClr>
                <a:schemeClr val="dk1"/>
              </a:buClr>
              <a:buSzPts val="1800"/>
              <a:buChar char="•"/>
              <a:defRPr/>
            </a:lvl5pPr>
            <a:lvl6pPr indent="-342900" lvl="5" marL="2743200" algn="l">
              <a:lnSpc>
                <a:spcPct val="90000"/>
              </a:lnSpc>
              <a:spcBef>
                <a:spcPts val="406"/>
              </a:spcBef>
              <a:spcAft>
                <a:spcPts val="0"/>
              </a:spcAft>
              <a:buClr>
                <a:schemeClr val="dk1"/>
              </a:buClr>
              <a:buSzPts val="1800"/>
              <a:buChar char="•"/>
              <a:defRPr/>
            </a:lvl6pPr>
            <a:lvl7pPr indent="-342900" lvl="6" marL="3200400" algn="l">
              <a:lnSpc>
                <a:spcPct val="90000"/>
              </a:lnSpc>
              <a:spcBef>
                <a:spcPts val="406"/>
              </a:spcBef>
              <a:spcAft>
                <a:spcPts val="0"/>
              </a:spcAft>
              <a:buClr>
                <a:schemeClr val="dk1"/>
              </a:buClr>
              <a:buSzPts val="1800"/>
              <a:buChar char="•"/>
              <a:defRPr/>
            </a:lvl7pPr>
            <a:lvl8pPr indent="-342900" lvl="7" marL="3657600" algn="l">
              <a:lnSpc>
                <a:spcPct val="90000"/>
              </a:lnSpc>
              <a:spcBef>
                <a:spcPts val="406"/>
              </a:spcBef>
              <a:spcAft>
                <a:spcPts val="0"/>
              </a:spcAft>
              <a:buClr>
                <a:schemeClr val="dk1"/>
              </a:buClr>
              <a:buSzPts val="1800"/>
              <a:buChar char="•"/>
              <a:defRPr/>
            </a:lvl8pPr>
            <a:lvl9pPr indent="-342900" lvl="8" marL="4114800" algn="l">
              <a:lnSpc>
                <a:spcPct val="90000"/>
              </a:lnSpc>
              <a:spcBef>
                <a:spcPts val="406"/>
              </a:spcBef>
              <a:spcAft>
                <a:spcPts val="0"/>
              </a:spcAft>
              <a:buClr>
                <a:schemeClr val="dk1"/>
              </a:buClr>
              <a:buSzPts val="1800"/>
              <a:buChar char="•"/>
              <a:defRPr/>
            </a:lvl9pPr>
          </a:lstStyle>
          <a:p/>
        </p:txBody>
      </p:sp>
      <p:sp>
        <p:nvSpPr>
          <p:cNvPr id="119" name="Google Shape;119;g26c8f5cc3f3_0_226"/>
          <p:cNvSpPr txBox="1"/>
          <p:nvPr>
            <p:ph idx="3" type="body"/>
          </p:nvPr>
        </p:nvSpPr>
        <p:spPr>
          <a:xfrm>
            <a:off x="6172201" y="1681163"/>
            <a:ext cx="5183400" cy="823800"/>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0"/>
              </a:spcBef>
              <a:spcAft>
                <a:spcPts val="0"/>
              </a:spcAft>
              <a:buSzPts val="1560"/>
              <a:buNone/>
              <a:defRPr b="1" sz="1950"/>
            </a:lvl1pPr>
            <a:lvl2pPr indent="-228600" lvl="1" marL="914400" algn="l">
              <a:lnSpc>
                <a:spcPct val="100000"/>
              </a:lnSpc>
              <a:spcBef>
                <a:spcPts val="488"/>
              </a:spcBef>
              <a:spcAft>
                <a:spcPts val="0"/>
              </a:spcAft>
              <a:buClr>
                <a:srgbClr val="002387"/>
              </a:buClr>
              <a:buSzPts val="1625"/>
              <a:buNone/>
              <a:defRPr b="1" sz="1625"/>
            </a:lvl2pPr>
            <a:lvl3pPr indent="-228600" lvl="2" marL="1371600" algn="l">
              <a:lnSpc>
                <a:spcPct val="100000"/>
              </a:lnSpc>
              <a:spcBef>
                <a:spcPts val="244"/>
              </a:spcBef>
              <a:spcAft>
                <a:spcPts val="0"/>
              </a:spcAft>
              <a:buClr>
                <a:srgbClr val="002387"/>
              </a:buClr>
              <a:buSzPts val="1463"/>
              <a:buNone/>
              <a:defRPr b="1" sz="1463"/>
            </a:lvl3pPr>
            <a:lvl4pPr indent="-228600" lvl="3" marL="1828800" algn="l">
              <a:lnSpc>
                <a:spcPct val="90000"/>
              </a:lnSpc>
              <a:spcBef>
                <a:spcPts val="406"/>
              </a:spcBef>
              <a:spcAft>
                <a:spcPts val="0"/>
              </a:spcAft>
              <a:buClr>
                <a:schemeClr val="dk1"/>
              </a:buClr>
              <a:buSzPts val="1300"/>
              <a:buNone/>
              <a:defRPr b="1" sz="1300"/>
            </a:lvl4pPr>
            <a:lvl5pPr indent="-228600" lvl="4" marL="2286000" algn="l">
              <a:lnSpc>
                <a:spcPct val="90000"/>
              </a:lnSpc>
              <a:spcBef>
                <a:spcPts val="406"/>
              </a:spcBef>
              <a:spcAft>
                <a:spcPts val="0"/>
              </a:spcAft>
              <a:buClr>
                <a:schemeClr val="dk1"/>
              </a:buClr>
              <a:buSzPts val="1300"/>
              <a:buNone/>
              <a:defRPr b="1" sz="1300"/>
            </a:lvl5pPr>
            <a:lvl6pPr indent="-228600" lvl="5" marL="2743200" algn="l">
              <a:lnSpc>
                <a:spcPct val="90000"/>
              </a:lnSpc>
              <a:spcBef>
                <a:spcPts val="406"/>
              </a:spcBef>
              <a:spcAft>
                <a:spcPts val="0"/>
              </a:spcAft>
              <a:buClr>
                <a:schemeClr val="dk1"/>
              </a:buClr>
              <a:buSzPts val="1300"/>
              <a:buNone/>
              <a:defRPr b="1" sz="1300"/>
            </a:lvl6pPr>
            <a:lvl7pPr indent="-228600" lvl="6" marL="3200400" algn="l">
              <a:lnSpc>
                <a:spcPct val="90000"/>
              </a:lnSpc>
              <a:spcBef>
                <a:spcPts val="406"/>
              </a:spcBef>
              <a:spcAft>
                <a:spcPts val="0"/>
              </a:spcAft>
              <a:buClr>
                <a:schemeClr val="dk1"/>
              </a:buClr>
              <a:buSzPts val="1300"/>
              <a:buNone/>
              <a:defRPr b="1" sz="1300"/>
            </a:lvl7pPr>
            <a:lvl8pPr indent="-228600" lvl="7" marL="3657600" algn="l">
              <a:lnSpc>
                <a:spcPct val="90000"/>
              </a:lnSpc>
              <a:spcBef>
                <a:spcPts val="406"/>
              </a:spcBef>
              <a:spcAft>
                <a:spcPts val="0"/>
              </a:spcAft>
              <a:buClr>
                <a:schemeClr val="dk1"/>
              </a:buClr>
              <a:buSzPts val="1300"/>
              <a:buNone/>
              <a:defRPr b="1" sz="1300"/>
            </a:lvl8pPr>
            <a:lvl9pPr indent="-228600" lvl="8" marL="4114800" algn="l">
              <a:lnSpc>
                <a:spcPct val="90000"/>
              </a:lnSpc>
              <a:spcBef>
                <a:spcPts val="406"/>
              </a:spcBef>
              <a:spcAft>
                <a:spcPts val="0"/>
              </a:spcAft>
              <a:buClr>
                <a:schemeClr val="dk1"/>
              </a:buClr>
              <a:buSzPts val="1300"/>
              <a:buNone/>
              <a:defRPr b="1" sz="1300"/>
            </a:lvl9pPr>
          </a:lstStyle>
          <a:p/>
        </p:txBody>
      </p:sp>
      <p:sp>
        <p:nvSpPr>
          <p:cNvPr id="120" name="Google Shape;120;g26c8f5cc3f3_0_226"/>
          <p:cNvSpPr txBox="1"/>
          <p:nvPr>
            <p:ph idx="4" type="body"/>
          </p:nvPr>
        </p:nvSpPr>
        <p:spPr>
          <a:xfrm>
            <a:off x="6172201" y="2505075"/>
            <a:ext cx="5183400" cy="3684600"/>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0"/>
              </a:spcBef>
              <a:spcAft>
                <a:spcPts val="0"/>
              </a:spcAft>
              <a:buSzPts val="1440"/>
              <a:buChar char="–"/>
              <a:defRPr/>
            </a:lvl1pPr>
            <a:lvl2pPr indent="-342900" lvl="1" marL="914400" algn="l">
              <a:lnSpc>
                <a:spcPct val="100000"/>
              </a:lnSpc>
              <a:spcBef>
                <a:spcPts val="488"/>
              </a:spcBef>
              <a:spcAft>
                <a:spcPts val="0"/>
              </a:spcAft>
              <a:buClr>
                <a:srgbClr val="002387"/>
              </a:buClr>
              <a:buSzPts val="1800"/>
              <a:buChar char="•"/>
              <a:defRPr/>
            </a:lvl2pPr>
            <a:lvl3pPr indent="-290512" lvl="2" marL="1371600" algn="l">
              <a:lnSpc>
                <a:spcPct val="100000"/>
              </a:lnSpc>
              <a:spcBef>
                <a:spcPts val="244"/>
              </a:spcBef>
              <a:spcAft>
                <a:spcPts val="0"/>
              </a:spcAft>
              <a:buClr>
                <a:srgbClr val="002387"/>
              </a:buClr>
              <a:buSzPts val="975"/>
              <a:buChar char="▪"/>
              <a:defRPr/>
            </a:lvl3pPr>
            <a:lvl4pPr indent="-342900" lvl="3" marL="1828800" algn="l">
              <a:lnSpc>
                <a:spcPct val="90000"/>
              </a:lnSpc>
              <a:spcBef>
                <a:spcPts val="406"/>
              </a:spcBef>
              <a:spcAft>
                <a:spcPts val="0"/>
              </a:spcAft>
              <a:buClr>
                <a:schemeClr val="dk1"/>
              </a:buClr>
              <a:buSzPts val="1800"/>
              <a:buChar char="•"/>
              <a:defRPr/>
            </a:lvl4pPr>
            <a:lvl5pPr indent="-342900" lvl="4" marL="2286000" algn="l">
              <a:lnSpc>
                <a:spcPct val="90000"/>
              </a:lnSpc>
              <a:spcBef>
                <a:spcPts val="406"/>
              </a:spcBef>
              <a:spcAft>
                <a:spcPts val="0"/>
              </a:spcAft>
              <a:buClr>
                <a:schemeClr val="dk1"/>
              </a:buClr>
              <a:buSzPts val="1800"/>
              <a:buChar char="•"/>
              <a:defRPr/>
            </a:lvl5pPr>
            <a:lvl6pPr indent="-342900" lvl="5" marL="2743200" algn="l">
              <a:lnSpc>
                <a:spcPct val="90000"/>
              </a:lnSpc>
              <a:spcBef>
                <a:spcPts val="406"/>
              </a:spcBef>
              <a:spcAft>
                <a:spcPts val="0"/>
              </a:spcAft>
              <a:buClr>
                <a:schemeClr val="dk1"/>
              </a:buClr>
              <a:buSzPts val="1800"/>
              <a:buChar char="•"/>
              <a:defRPr/>
            </a:lvl6pPr>
            <a:lvl7pPr indent="-342900" lvl="6" marL="3200400" algn="l">
              <a:lnSpc>
                <a:spcPct val="90000"/>
              </a:lnSpc>
              <a:spcBef>
                <a:spcPts val="406"/>
              </a:spcBef>
              <a:spcAft>
                <a:spcPts val="0"/>
              </a:spcAft>
              <a:buClr>
                <a:schemeClr val="dk1"/>
              </a:buClr>
              <a:buSzPts val="1800"/>
              <a:buChar char="•"/>
              <a:defRPr/>
            </a:lvl7pPr>
            <a:lvl8pPr indent="-342900" lvl="7" marL="3657600" algn="l">
              <a:lnSpc>
                <a:spcPct val="90000"/>
              </a:lnSpc>
              <a:spcBef>
                <a:spcPts val="406"/>
              </a:spcBef>
              <a:spcAft>
                <a:spcPts val="0"/>
              </a:spcAft>
              <a:buClr>
                <a:schemeClr val="dk1"/>
              </a:buClr>
              <a:buSzPts val="1800"/>
              <a:buChar char="•"/>
              <a:defRPr/>
            </a:lvl8pPr>
            <a:lvl9pPr indent="-342900" lvl="8" marL="4114800" algn="l">
              <a:lnSpc>
                <a:spcPct val="90000"/>
              </a:lnSpc>
              <a:spcBef>
                <a:spcPts val="406"/>
              </a:spcBef>
              <a:spcAft>
                <a:spcPts val="0"/>
              </a:spcAft>
              <a:buClr>
                <a:schemeClr val="dk1"/>
              </a:buClr>
              <a:buSzPts val="1800"/>
              <a:buChar char="•"/>
              <a:defRPr/>
            </a:lvl9pPr>
          </a:lstStyle>
          <a:p/>
        </p:txBody>
      </p:sp>
      <p:sp>
        <p:nvSpPr>
          <p:cNvPr id="121" name="Google Shape;121;g26c8f5cc3f3_0_226"/>
          <p:cNvSpPr txBox="1"/>
          <p:nvPr>
            <p:ph idx="10" type="dt"/>
          </p:nvPr>
        </p:nvSpPr>
        <p:spPr>
          <a:xfrm>
            <a:off x="838201" y="6356351"/>
            <a:ext cx="27435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2" name="Google Shape;122;g26c8f5cc3f3_0_226"/>
          <p:cNvSpPr txBox="1"/>
          <p:nvPr>
            <p:ph idx="11" type="ftr"/>
          </p:nvPr>
        </p:nvSpPr>
        <p:spPr>
          <a:xfrm>
            <a:off x="4038601" y="6356351"/>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3" name="Google Shape;123;g26c8f5cc3f3_0_226"/>
          <p:cNvSpPr txBox="1"/>
          <p:nvPr>
            <p:ph idx="12" type="sldNum"/>
          </p:nvPr>
        </p:nvSpPr>
        <p:spPr>
          <a:xfrm>
            <a:off x="8610601" y="6356351"/>
            <a:ext cx="27435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1pPr>
            <a:lvl2pPr indent="0" lvl="1"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2pPr>
            <a:lvl3pPr indent="0" lvl="2"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3pPr>
            <a:lvl4pPr indent="0" lvl="3"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4pPr>
            <a:lvl5pPr indent="0" lvl="4"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5pPr>
            <a:lvl6pPr indent="0" lvl="5"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6pPr>
            <a:lvl7pPr indent="0" lvl="6"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7pPr>
            <a:lvl8pPr indent="0" lvl="7"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8pPr>
            <a:lvl9pPr indent="0" lvl="8"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24" name="Shape 124"/>
        <p:cNvGrpSpPr/>
        <p:nvPr/>
      </p:nvGrpSpPr>
      <p:grpSpPr>
        <a:xfrm>
          <a:off x="0" y="0"/>
          <a:ext cx="0" cy="0"/>
          <a:chOff x="0" y="0"/>
          <a:chExt cx="0" cy="0"/>
        </a:xfrm>
      </p:grpSpPr>
      <p:sp>
        <p:nvSpPr>
          <p:cNvPr id="125" name="Google Shape;125;g26c8f5cc3f3_0_235"/>
          <p:cNvSpPr txBox="1"/>
          <p:nvPr>
            <p:ph type="title"/>
          </p:nvPr>
        </p:nvSpPr>
        <p:spPr>
          <a:xfrm>
            <a:off x="838201" y="365127"/>
            <a:ext cx="10515600" cy="9096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0000"/>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6" name="Google Shape;126;g26c8f5cc3f3_0_235"/>
          <p:cNvSpPr txBox="1"/>
          <p:nvPr>
            <p:ph idx="10" type="dt"/>
          </p:nvPr>
        </p:nvSpPr>
        <p:spPr>
          <a:xfrm>
            <a:off x="838201" y="6356351"/>
            <a:ext cx="27435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7" name="Google Shape;127;g26c8f5cc3f3_0_235"/>
          <p:cNvSpPr txBox="1"/>
          <p:nvPr>
            <p:ph idx="11" type="ftr"/>
          </p:nvPr>
        </p:nvSpPr>
        <p:spPr>
          <a:xfrm>
            <a:off x="4038601" y="6356351"/>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8" name="Google Shape;128;g26c8f5cc3f3_0_235"/>
          <p:cNvSpPr txBox="1"/>
          <p:nvPr>
            <p:ph idx="12" type="sldNum"/>
          </p:nvPr>
        </p:nvSpPr>
        <p:spPr>
          <a:xfrm>
            <a:off x="8610601" y="6356351"/>
            <a:ext cx="27435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1pPr>
            <a:lvl2pPr indent="0" lvl="1"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2pPr>
            <a:lvl3pPr indent="0" lvl="2"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3pPr>
            <a:lvl4pPr indent="0" lvl="3"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4pPr>
            <a:lvl5pPr indent="0" lvl="4"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5pPr>
            <a:lvl6pPr indent="0" lvl="5"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6pPr>
            <a:lvl7pPr indent="0" lvl="6"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7pPr>
            <a:lvl8pPr indent="0" lvl="7"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8pPr>
            <a:lvl9pPr indent="0" lvl="8"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9" name="Shape 129"/>
        <p:cNvGrpSpPr/>
        <p:nvPr/>
      </p:nvGrpSpPr>
      <p:grpSpPr>
        <a:xfrm>
          <a:off x="0" y="0"/>
          <a:ext cx="0" cy="0"/>
          <a:chOff x="0" y="0"/>
          <a:chExt cx="0" cy="0"/>
        </a:xfrm>
      </p:grpSpPr>
      <p:sp>
        <p:nvSpPr>
          <p:cNvPr id="130" name="Google Shape;130;g26c8f5cc3f3_0_240"/>
          <p:cNvSpPr txBox="1"/>
          <p:nvPr>
            <p:ph idx="10" type="dt"/>
          </p:nvPr>
        </p:nvSpPr>
        <p:spPr>
          <a:xfrm>
            <a:off x="838201" y="6356351"/>
            <a:ext cx="27435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 name="Google Shape;131;g26c8f5cc3f3_0_240"/>
          <p:cNvSpPr txBox="1"/>
          <p:nvPr>
            <p:ph idx="11" type="ftr"/>
          </p:nvPr>
        </p:nvSpPr>
        <p:spPr>
          <a:xfrm>
            <a:off x="4038601" y="6356351"/>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2" name="Google Shape;132;g26c8f5cc3f3_0_240"/>
          <p:cNvSpPr txBox="1"/>
          <p:nvPr>
            <p:ph idx="12" type="sldNum"/>
          </p:nvPr>
        </p:nvSpPr>
        <p:spPr>
          <a:xfrm>
            <a:off x="8610601" y="6356351"/>
            <a:ext cx="27435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1pPr>
            <a:lvl2pPr indent="0" lvl="1"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2pPr>
            <a:lvl3pPr indent="0" lvl="2"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3pPr>
            <a:lvl4pPr indent="0" lvl="3"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4pPr>
            <a:lvl5pPr indent="0" lvl="4"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5pPr>
            <a:lvl6pPr indent="0" lvl="5"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6pPr>
            <a:lvl7pPr indent="0" lvl="6"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7pPr>
            <a:lvl8pPr indent="0" lvl="7"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8pPr>
            <a:lvl9pPr indent="0" lvl="8"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33" name="Shape 133"/>
        <p:cNvGrpSpPr/>
        <p:nvPr/>
      </p:nvGrpSpPr>
      <p:grpSpPr>
        <a:xfrm>
          <a:off x="0" y="0"/>
          <a:ext cx="0" cy="0"/>
          <a:chOff x="0" y="0"/>
          <a:chExt cx="0" cy="0"/>
        </a:xfrm>
      </p:grpSpPr>
      <p:sp>
        <p:nvSpPr>
          <p:cNvPr id="134" name="Google Shape;134;g26c8f5cc3f3_0_244"/>
          <p:cNvSpPr txBox="1"/>
          <p:nvPr>
            <p:ph type="title"/>
          </p:nvPr>
        </p:nvSpPr>
        <p:spPr>
          <a:xfrm>
            <a:off x="839788" y="457200"/>
            <a:ext cx="3932400"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FF0000"/>
              </a:buClr>
              <a:buSzPts val="1950"/>
              <a:buFont typeface="Franklin Gothic"/>
              <a:buNone/>
              <a:defRPr sz="195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5" name="Google Shape;135;g26c8f5cc3f3_0_244"/>
          <p:cNvSpPr txBox="1"/>
          <p:nvPr>
            <p:ph idx="1" type="body"/>
          </p:nvPr>
        </p:nvSpPr>
        <p:spPr>
          <a:xfrm>
            <a:off x="5183188" y="987426"/>
            <a:ext cx="6172200" cy="4873500"/>
          </a:xfrm>
          <a:prstGeom prst="rect">
            <a:avLst/>
          </a:prstGeom>
          <a:noFill/>
          <a:ln>
            <a:noFill/>
          </a:ln>
        </p:spPr>
        <p:txBody>
          <a:bodyPr anchorCtr="0" anchor="t" bIns="45700" lIns="91425" spcFirstLastPara="1" rIns="91425" wrap="square" tIns="45700">
            <a:normAutofit/>
          </a:bodyPr>
          <a:lstStyle>
            <a:lvl1pPr indent="-302895" lvl="0" marL="457200" algn="l">
              <a:lnSpc>
                <a:spcPct val="100000"/>
              </a:lnSpc>
              <a:spcBef>
                <a:spcPts val="0"/>
              </a:spcBef>
              <a:spcAft>
                <a:spcPts val="0"/>
              </a:spcAft>
              <a:buSzPts val="1170"/>
              <a:buChar char="–"/>
              <a:defRPr sz="1463"/>
            </a:lvl1pPr>
            <a:lvl2pPr indent="-300862" lvl="1" marL="914400" algn="l">
              <a:lnSpc>
                <a:spcPct val="100000"/>
              </a:lnSpc>
              <a:spcBef>
                <a:spcPts val="488"/>
              </a:spcBef>
              <a:spcAft>
                <a:spcPts val="0"/>
              </a:spcAft>
              <a:buClr>
                <a:srgbClr val="002387"/>
              </a:buClr>
              <a:buSzPts val="1138"/>
              <a:buChar char="•"/>
              <a:defRPr sz="1138"/>
            </a:lvl2pPr>
            <a:lvl3pPr indent="-290512" lvl="2" marL="1371600" algn="l">
              <a:lnSpc>
                <a:spcPct val="100000"/>
              </a:lnSpc>
              <a:spcBef>
                <a:spcPts val="244"/>
              </a:spcBef>
              <a:spcAft>
                <a:spcPts val="0"/>
              </a:spcAft>
              <a:buClr>
                <a:srgbClr val="002387"/>
              </a:buClr>
              <a:buSzPts val="975"/>
              <a:buChar char="▪"/>
              <a:defRPr sz="975"/>
            </a:lvl3pPr>
            <a:lvl4pPr indent="-331787" lvl="3" marL="1828800" algn="l">
              <a:lnSpc>
                <a:spcPct val="90000"/>
              </a:lnSpc>
              <a:spcBef>
                <a:spcPts val="406"/>
              </a:spcBef>
              <a:spcAft>
                <a:spcPts val="0"/>
              </a:spcAft>
              <a:buClr>
                <a:schemeClr val="dk1"/>
              </a:buClr>
              <a:buSzPts val="1625"/>
              <a:buChar char="•"/>
              <a:defRPr sz="1625"/>
            </a:lvl4pPr>
            <a:lvl5pPr indent="-331787" lvl="4" marL="2286000" algn="l">
              <a:lnSpc>
                <a:spcPct val="90000"/>
              </a:lnSpc>
              <a:spcBef>
                <a:spcPts val="406"/>
              </a:spcBef>
              <a:spcAft>
                <a:spcPts val="0"/>
              </a:spcAft>
              <a:buClr>
                <a:schemeClr val="dk1"/>
              </a:buClr>
              <a:buSzPts val="1625"/>
              <a:buChar char="•"/>
              <a:defRPr sz="1625"/>
            </a:lvl5pPr>
            <a:lvl6pPr indent="-331787" lvl="5" marL="2743200" algn="l">
              <a:lnSpc>
                <a:spcPct val="90000"/>
              </a:lnSpc>
              <a:spcBef>
                <a:spcPts val="406"/>
              </a:spcBef>
              <a:spcAft>
                <a:spcPts val="0"/>
              </a:spcAft>
              <a:buClr>
                <a:schemeClr val="dk1"/>
              </a:buClr>
              <a:buSzPts val="1625"/>
              <a:buChar char="•"/>
              <a:defRPr sz="1625"/>
            </a:lvl6pPr>
            <a:lvl7pPr indent="-331787" lvl="6" marL="3200400" algn="l">
              <a:lnSpc>
                <a:spcPct val="90000"/>
              </a:lnSpc>
              <a:spcBef>
                <a:spcPts val="406"/>
              </a:spcBef>
              <a:spcAft>
                <a:spcPts val="0"/>
              </a:spcAft>
              <a:buClr>
                <a:schemeClr val="dk1"/>
              </a:buClr>
              <a:buSzPts val="1625"/>
              <a:buChar char="•"/>
              <a:defRPr sz="1625"/>
            </a:lvl7pPr>
            <a:lvl8pPr indent="-331787" lvl="7" marL="3657600" algn="l">
              <a:lnSpc>
                <a:spcPct val="90000"/>
              </a:lnSpc>
              <a:spcBef>
                <a:spcPts val="406"/>
              </a:spcBef>
              <a:spcAft>
                <a:spcPts val="0"/>
              </a:spcAft>
              <a:buClr>
                <a:schemeClr val="dk1"/>
              </a:buClr>
              <a:buSzPts val="1625"/>
              <a:buChar char="•"/>
              <a:defRPr sz="1625"/>
            </a:lvl8pPr>
            <a:lvl9pPr indent="-331787" lvl="8" marL="4114800" algn="l">
              <a:lnSpc>
                <a:spcPct val="90000"/>
              </a:lnSpc>
              <a:spcBef>
                <a:spcPts val="406"/>
              </a:spcBef>
              <a:spcAft>
                <a:spcPts val="0"/>
              </a:spcAft>
              <a:buClr>
                <a:schemeClr val="dk1"/>
              </a:buClr>
              <a:buSzPts val="1625"/>
              <a:buChar char="•"/>
              <a:defRPr sz="1625"/>
            </a:lvl9pPr>
          </a:lstStyle>
          <a:p/>
        </p:txBody>
      </p:sp>
      <p:sp>
        <p:nvSpPr>
          <p:cNvPr id="136" name="Google Shape;136;g26c8f5cc3f3_0_244"/>
          <p:cNvSpPr txBox="1"/>
          <p:nvPr>
            <p:ph idx="2" type="body"/>
          </p:nvPr>
        </p:nvSpPr>
        <p:spPr>
          <a:xfrm>
            <a:off x="839788" y="2057400"/>
            <a:ext cx="3932400" cy="381150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0"/>
              </a:spcBef>
              <a:spcAft>
                <a:spcPts val="0"/>
              </a:spcAft>
              <a:buSzPts val="1170"/>
              <a:buNone/>
              <a:defRPr sz="1463"/>
            </a:lvl1pPr>
            <a:lvl2pPr indent="-228600" lvl="1" marL="914400" algn="l">
              <a:lnSpc>
                <a:spcPct val="100000"/>
              </a:lnSpc>
              <a:spcBef>
                <a:spcPts val="488"/>
              </a:spcBef>
              <a:spcAft>
                <a:spcPts val="0"/>
              </a:spcAft>
              <a:buClr>
                <a:srgbClr val="002387"/>
              </a:buClr>
              <a:buSzPts val="1138"/>
              <a:buNone/>
              <a:defRPr sz="1138"/>
            </a:lvl2pPr>
            <a:lvl3pPr indent="-228600" lvl="2" marL="1371600" algn="l">
              <a:lnSpc>
                <a:spcPct val="100000"/>
              </a:lnSpc>
              <a:spcBef>
                <a:spcPts val="244"/>
              </a:spcBef>
              <a:spcAft>
                <a:spcPts val="0"/>
              </a:spcAft>
              <a:buClr>
                <a:srgbClr val="002387"/>
              </a:buClr>
              <a:buSzPts val="975"/>
              <a:buNone/>
              <a:defRPr sz="975"/>
            </a:lvl3pPr>
            <a:lvl4pPr indent="-228600" lvl="3" marL="1828800" algn="l">
              <a:lnSpc>
                <a:spcPct val="90000"/>
              </a:lnSpc>
              <a:spcBef>
                <a:spcPts val="406"/>
              </a:spcBef>
              <a:spcAft>
                <a:spcPts val="0"/>
              </a:spcAft>
              <a:buClr>
                <a:schemeClr val="dk1"/>
              </a:buClr>
              <a:buSzPts val="813"/>
              <a:buNone/>
              <a:defRPr sz="813"/>
            </a:lvl4pPr>
            <a:lvl5pPr indent="-228600" lvl="4" marL="2286000" algn="l">
              <a:lnSpc>
                <a:spcPct val="90000"/>
              </a:lnSpc>
              <a:spcBef>
                <a:spcPts val="406"/>
              </a:spcBef>
              <a:spcAft>
                <a:spcPts val="0"/>
              </a:spcAft>
              <a:buClr>
                <a:schemeClr val="dk1"/>
              </a:buClr>
              <a:buSzPts val="813"/>
              <a:buNone/>
              <a:defRPr sz="813"/>
            </a:lvl5pPr>
            <a:lvl6pPr indent="-228600" lvl="5" marL="2743200" algn="l">
              <a:lnSpc>
                <a:spcPct val="90000"/>
              </a:lnSpc>
              <a:spcBef>
                <a:spcPts val="406"/>
              </a:spcBef>
              <a:spcAft>
                <a:spcPts val="0"/>
              </a:spcAft>
              <a:buClr>
                <a:schemeClr val="dk1"/>
              </a:buClr>
              <a:buSzPts val="813"/>
              <a:buNone/>
              <a:defRPr sz="813"/>
            </a:lvl6pPr>
            <a:lvl7pPr indent="-228600" lvl="6" marL="3200400" algn="l">
              <a:lnSpc>
                <a:spcPct val="90000"/>
              </a:lnSpc>
              <a:spcBef>
                <a:spcPts val="406"/>
              </a:spcBef>
              <a:spcAft>
                <a:spcPts val="0"/>
              </a:spcAft>
              <a:buClr>
                <a:schemeClr val="dk1"/>
              </a:buClr>
              <a:buSzPts val="813"/>
              <a:buNone/>
              <a:defRPr sz="813"/>
            </a:lvl7pPr>
            <a:lvl8pPr indent="-228600" lvl="7" marL="3657600" algn="l">
              <a:lnSpc>
                <a:spcPct val="90000"/>
              </a:lnSpc>
              <a:spcBef>
                <a:spcPts val="406"/>
              </a:spcBef>
              <a:spcAft>
                <a:spcPts val="0"/>
              </a:spcAft>
              <a:buClr>
                <a:schemeClr val="dk1"/>
              </a:buClr>
              <a:buSzPts val="813"/>
              <a:buNone/>
              <a:defRPr sz="813"/>
            </a:lvl8pPr>
            <a:lvl9pPr indent="-228600" lvl="8" marL="4114800" algn="l">
              <a:lnSpc>
                <a:spcPct val="90000"/>
              </a:lnSpc>
              <a:spcBef>
                <a:spcPts val="406"/>
              </a:spcBef>
              <a:spcAft>
                <a:spcPts val="0"/>
              </a:spcAft>
              <a:buClr>
                <a:schemeClr val="dk1"/>
              </a:buClr>
              <a:buSzPts val="813"/>
              <a:buNone/>
              <a:defRPr sz="813"/>
            </a:lvl9pPr>
          </a:lstStyle>
          <a:p/>
        </p:txBody>
      </p:sp>
      <p:sp>
        <p:nvSpPr>
          <p:cNvPr id="137" name="Google Shape;137;g26c8f5cc3f3_0_244"/>
          <p:cNvSpPr txBox="1"/>
          <p:nvPr>
            <p:ph idx="10" type="dt"/>
          </p:nvPr>
        </p:nvSpPr>
        <p:spPr>
          <a:xfrm>
            <a:off x="838201" y="6356351"/>
            <a:ext cx="27435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8" name="Google Shape;138;g26c8f5cc3f3_0_244"/>
          <p:cNvSpPr txBox="1"/>
          <p:nvPr>
            <p:ph idx="11" type="ftr"/>
          </p:nvPr>
        </p:nvSpPr>
        <p:spPr>
          <a:xfrm>
            <a:off x="4038601" y="6356351"/>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9" name="Google Shape;139;g26c8f5cc3f3_0_244"/>
          <p:cNvSpPr txBox="1"/>
          <p:nvPr>
            <p:ph idx="12" type="sldNum"/>
          </p:nvPr>
        </p:nvSpPr>
        <p:spPr>
          <a:xfrm>
            <a:off x="8610601" y="6356351"/>
            <a:ext cx="27435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1pPr>
            <a:lvl2pPr indent="0" lvl="1"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2pPr>
            <a:lvl3pPr indent="0" lvl="2"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3pPr>
            <a:lvl4pPr indent="0" lvl="3"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4pPr>
            <a:lvl5pPr indent="0" lvl="4"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5pPr>
            <a:lvl6pPr indent="0" lvl="5"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6pPr>
            <a:lvl7pPr indent="0" lvl="6"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7pPr>
            <a:lvl8pPr indent="0" lvl="7"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8pPr>
            <a:lvl9pPr indent="0" lvl="8"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2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40" name="Shape 140"/>
        <p:cNvGrpSpPr/>
        <p:nvPr/>
      </p:nvGrpSpPr>
      <p:grpSpPr>
        <a:xfrm>
          <a:off x="0" y="0"/>
          <a:ext cx="0" cy="0"/>
          <a:chOff x="0" y="0"/>
          <a:chExt cx="0" cy="0"/>
        </a:xfrm>
      </p:grpSpPr>
      <p:sp>
        <p:nvSpPr>
          <p:cNvPr id="141" name="Google Shape;141;g26c8f5cc3f3_0_251"/>
          <p:cNvSpPr txBox="1"/>
          <p:nvPr>
            <p:ph type="title"/>
          </p:nvPr>
        </p:nvSpPr>
        <p:spPr>
          <a:xfrm>
            <a:off x="839788" y="457200"/>
            <a:ext cx="3932400"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FF0000"/>
              </a:buClr>
              <a:buSzPts val="2600"/>
              <a:buFont typeface="Franklin Gothic"/>
              <a:buNone/>
              <a:defRPr sz="2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2" name="Google Shape;142;g26c8f5cc3f3_0_251"/>
          <p:cNvSpPr/>
          <p:nvPr>
            <p:ph idx="2" type="pic"/>
          </p:nvPr>
        </p:nvSpPr>
        <p:spPr>
          <a:xfrm>
            <a:off x="5183188" y="987426"/>
            <a:ext cx="6172200" cy="4873500"/>
          </a:xfrm>
          <a:prstGeom prst="rect">
            <a:avLst/>
          </a:prstGeom>
          <a:noFill/>
          <a:ln>
            <a:noFill/>
          </a:ln>
        </p:spPr>
      </p:sp>
      <p:sp>
        <p:nvSpPr>
          <p:cNvPr id="143" name="Google Shape;143;g26c8f5cc3f3_0_251"/>
          <p:cNvSpPr txBox="1"/>
          <p:nvPr>
            <p:ph idx="1" type="body"/>
          </p:nvPr>
        </p:nvSpPr>
        <p:spPr>
          <a:xfrm>
            <a:off x="839788" y="2057400"/>
            <a:ext cx="3932400" cy="381150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0"/>
              </a:spcBef>
              <a:spcAft>
                <a:spcPts val="0"/>
              </a:spcAft>
              <a:buSzPts val="1040"/>
              <a:buNone/>
              <a:defRPr sz="1300"/>
            </a:lvl1pPr>
            <a:lvl2pPr indent="-228600" lvl="1" marL="914400" algn="l">
              <a:lnSpc>
                <a:spcPct val="100000"/>
              </a:lnSpc>
              <a:spcBef>
                <a:spcPts val="488"/>
              </a:spcBef>
              <a:spcAft>
                <a:spcPts val="0"/>
              </a:spcAft>
              <a:buClr>
                <a:srgbClr val="002387"/>
              </a:buClr>
              <a:buSzPts val="1138"/>
              <a:buNone/>
              <a:defRPr sz="1138"/>
            </a:lvl2pPr>
            <a:lvl3pPr indent="-228600" lvl="2" marL="1371600" algn="l">
              <a:lnSpc>
                <a:spcPct val="100000"/>
              </a:lnSpc>
              <a:spcBef>
                <a:spcPts val="244"/>
              </a:spcBef>
              <a:spcAft>
                <a:spcPts val="0"/>
              </a:spcAft>
              <a:buClr>
                <a:srgbClr val="002387"/>
              </a:buClr>
              <a:buSzPts val="975"/>
              <a:buNone/>
              <a:defRPr sz="975"/>
            </a:lvl3pPr>
            <a:lvl4pPr indent="-228600" lvl="3" marL="1828800" algn="l">
              <a:lnSpc>
                <a:spcPct val="90000"/>
              </a:lnSpc>
              <a:spcBef>
                <a:spcPts val="406"/>
              </a:spcBef>
              <a:spcAft>
                <a:spcPts val="0"/>
              </a:spcAft>
              <a:buClr>
                <a:schemeClr val="dk1"/>
              </a:buClr>
              <a:buSzPts val="813"/>
              <a:buNone/>
              <a:defRPr sz="813"/>
            </a:lvl4pPr>
            <a:lvl5pPr indent="-228600" lvl="4" marL="2286000" algn="l">
              <a:lnSpc>
                <a:spcPct val="90000"/>
              </a:lnSpc>
              <a:spcBef>
                <a:spcPts val="406"/>
              </a:spcBef>
              <a:spcAft>
                <a:spcPts val="0"/>
              </a:spcAft>
              <a:buClr>
                <a:schemeClr val="dk1"/>
              </a:buClr>
              <a:buSzPts val="813"/>
              <a:buNone/>
              <a:defRPr sz="813"/>
            </a:lvl5pPr>
            <a:lvl6pPr indent="-228600" lvl="5" marL="2743200" algn="l">
              <a:lnSpc>
                <a:spcPct val="90000"/>
              </a:lnSpc>
              <a:spcBef>
                <a:spcPts val="406"/>
              </a:spcBef>
              <a:spcAft>
                <a:spcPts val="0"/>
              </a:spcAft>
              <a:buClr>
                <a:schemeClr val="dk1"/>
              </a:buClr>
              <a:buSzPts val="813"/>
              <a:buNone/>
              <a:defRPr sz="813"/>
            </a:lvl6pPr>
            <a:lvl7pPr indent="-228600" lvl="6" marL="3200400" algn="l">
              <a:lnSpc>
                <a:spcPct val="90000"/>
              </a:lnSpc>
              <a:spcBef>
                <a:spcPts val="406"/>
              </a:spcBef>
              <a:spcAft>
                <a:spcPts val="0"/>
              </a:spcAft>
              <a:buClr>
                <a:schemeClr val="dk1"/>
              </a:buClr>
              <a:buSzPts val="813"/>
              <a:buNone/>
              <a:defRPr sz="813"/>
            </a:lvl7pPr>
            <a:lvl8pPr indent="-228600" lvl="7" marL="3657600" algn="l">
              <a:lnSpc>
                <a:spcPct val="90000"/>
              </a:lnSpc>
              <a:spcBef>
                <a:spcPts val="406"/>
              </a:spcBef>
              <a:spcAft>
                <a:spcPts val="0"/>
              </a:spcAft>
              <a:buClr>
                <a:schemeClr val="dk1"/>
              </a:buClr>
              <a:buSzPts val="813"/>
              <a:buNone/>
              <a:defRPr sz="813"/>
            </a:lvl8pPr>
            <a:lvl9pPr indent="-228600" lvl="8" marL="4114800" algn="l">
              <a:lnSpc>
                <a:spcPct val="90000"/>
              </a:lnSpc>
              <a:spcBef>
                <a:spcPts val="406"/>
              </a:spcBef>
              <a:spcAft>
                <a:spcPts val="0"/>
              </a:spcAft>
              <a:buClr>
                <a:schemeClr val="dk1"/>
              </a:buClr>
              <a:buSzPts val="813"/>
              <a:buNone/>
              <a:defRPr sz="813"/>
            </a:lvl9pPr>
          </a:lstStyle>
          <a:p/>
        </p:txBody>
      </p:sp>
      <p:sp>
        <p:nvSpPr>
          <p:cNvPr id="144" name="Google Shape;144;g26c8f5cc3f3_0_251"/>
          <p:cNvSpPr txBox="1"/>
          <p:nvPr>
            <p:ph idx="10" type="dt"/>
          </p:nvPr>
        </p:nvSpPr>
        <p:spPr>
          <a:xfrm>
            <a:off x="838201" y="6356351"/>
            <a:ext cx="27435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5" name="Google Shape;145;g26c8f5cc3f3_0_251"/>
          <p:cNvSpPr txBox="1"/>
          <p:nvPr>
            <p:ph idx="11" type="ftr"/>
          </p:nvPr>
        </p:nvSpPr>
        <p:spPr>
          <a:xfrm>
            <a:off x="4038601" y="6356351"/>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6" name="Google Shape;146;g26c8f5cc3f3_0_251"/>
          <p:cNvSpPr txBox="1"/>
          <p:nvPr>
            <p:ph idx="12" type="sldNum"/>
          </p:nvPr>
        </p:nvSpPr>
        <p:spPr>
          <a:xfrm>
            <a:off x="8610601" y="6356351"/>
            <a:ext cx="27435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1pPr>
            <a:lvl2pPr indent="0" lvl="1"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2pPr>
            <a:lvl3pPr indent="0" lvl="2"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3pPr>
            <a:lvl4pPr indent="0" lvl="3"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4pPr>
            <a:lvl5pPr indent="0" lvl="4"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5pPr>
            <a:lvl6pPr indent="0" lvl="5"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6pPr>
            <a:lvl7pPr indent="0" lvl="6"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7pPr>
            <a:lvl8pPr indent="0" lvl="7"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8pPr>
            <a:lvl9pPr indent="0" lvl="8"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47" name="Shape 147"/>
        <p:cNvGrpSpPr/>
        <p:nvPr/>
      </p:nvGrpSpPr>
      <p:grpSpPr>
        <a:xfrm>
          <a:off x="0" y="0"/>
          <a:ext cx="0" cy="0"/>
          <a:chOff x="0" y="0"/>
          <a:chExt cx="0" cy="0"/>
        </a:xfrm>
      </p:grpSpPr>
      <p:sp>
        <p:nvSpPr>
          <p:cNvPr id="148" name="Google Shape;148;g26c8f5cc3f3_0_258"/>
          <p:cNvSpPr txBox="1"/>
          <p:nvPr>
            <p:ph type="title"/>
          </p:nvPr>
        </p:nvSpPr>
        <p:spPr>
          <a:xfrm>
            <a:off x="838201" y="365127"/>
            <a:ext cx="10515600" cy="9096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0000"/>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9" name="Google Shape;149;g26c8f5cc3f3_0_258"/>
          <p:cNvSpPr txBox="1"/>
          <p:nvPr>
            <p:ph idx="1" type="body"/>
          </p:nvPr>
        </p:nvSpPr>
        <p:spPr>
          <a:xfrm rot="5400000">
            <a:off x="3920401" y="-1807582"/>
            <a:ext cx="4351200" cy="10515600"/>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0"/>
              </a:spcBef>
              <a:spcAft>
                <a:spcPts val="0"/>
              </a:spcAft>
              <a:buSzPts val="1440"/>
              <a:buChar char="–"/>
              <a:defRPr/>
            </a:lvl1pPr>
            <a:lvl2pPr indent="-342900" lvl="1" marL="914400" algn="l">
              <a:lnSpc>
                <a:spcPct val="100000"/>
              </a:lnSpc>
              <a:spcBef>
                <a:spcPts val="488"/>
              </a:spcBef>
              <a:spcAft>
                <a:spcPts val="0"/>
              </a:spcAft>
              <a:buClr>
                <a:srgbClr val="002387"/>
              </a:buClr>
              <a:buSzPts val="1800"/>
              <a:buChar char="•"/>
              <a:defRPr/>
            </a:lvl2pPr>
            <a:lvl3pPr indent="-290512" lvl="2" marL="1371600" algn="l">
              <a:lnSpc>
                <a:spcPct val="100000"/>
              </a:lnSpc>
              <a:spcBef>
                <a:spcPts val="244"/>
              </a:spcBef>
              <a:spcAft>
                <a:spcPts val="0"/>
              </a:spcAft>
              <a:buClr>
                <a:srgbClr val="002387"/>
              </a:buClr>
              <a:buSzPts val="975"/>
              <a:buChar char="▪"/>
              <a:defRPr/>
            </a:lvl3pPr>
            <a:lvl4pPr indent="-342900" lvl="3" marL="1828800" algn="l">
              <a:lnSpc>
                <a:spcPct val="90000"/>
              </a:lnSpc>
              <a:spcBef>
                <a:spcPts val="406"/>
              </a:spcBef>
              <a:spcAft>
                <a:spcPts val="0"/>
              </a:spcAft>
              <a:buClr>
                <a:schemeClr val="dk1"/>
              </a:buClr>
              <a:buSzPts val="1800"/>
              <a:buChar char="•"/>
              <a:defRPr/>
            </a:lvl4pPr>
            <a:lvl5pPr indent="-342900" lvl="4" marL="2286000" algn="l">
              <a:lnSpc>
                <a:spcPct val="90000"/>
              </a:lnSpc>
              <a:spcBef>
                <a:spcPts val="406"/>
              </a:spcBef>
              <a:spcAft>
                <a:spcPts val="0"/>
              </a:spcAft>
              <a:buClr>
                <a:schemeClr val="dk1"/>
              </a:buClr>
              <a:buSzPts val="1800"/>
              <a:buChar char="•"/>
              <a:defRPr/>
            </a:lvl5pPr>
            <a:lvl6pPr indent="-342900" lvl="5" marL="2743200" algn="l">
              <a:lnSpc>
                <a:spcPct val="90000"/>
              </a:lnSpc>
              <a:spcBef>
                <a:spcPts val="406"/>
              </a:spcBef>
              <a:spcAft>
                <a:spcPts val="0"/>
              </a:spcAft>
              <a:buClr>
                <a:schemeClr val="dk1"/>
              </a:buClr>
              <a:buSzPts val="1800"/>
              <a:buChar char="•"/>
              <a:defRPr/>
            </a:lvl6pPr>
            <a:lvl7pPr indent="-342900" lvl="6" marL="3200400" algn="l">
              <a:lnSpc>
                <a:spcPct val="90000"/>
              </a:lnSpc>
              <a:spcBef>
                <a:spcPts val="406"/>
              </a:spcBef>
              <a:spcAft>
                <a:spcPts val="0"/>
              </a:spcAft>
              <a:buClr>
                <a:schemeClr val="dk1"/>
              </a:buClr>
              <a:buSzPts val="1800"/>
              <a:buChar char="•"/>
              <a:defRPr/>
            </a:lvl7pPr>
            <a:lvl8pPr indent="-342900" lvl="7" marL="3657600" algn="l">
              <a:lnSpc>
                <a:spcPct val="90000"/>
              </a:lnSpc>
              <a:spcBef>
                <a:spcPts val="406"/>
              </a:spcBef>
              <a:spcAft>
                <a:spcPts val="0"/>
              </a:spcAft>
              <a:buClr>
                <a:schemeClr val="dk1"/>
              </a:buClr>
              <a:buSzPts val="1800"/>
              <a:buChar char="•"/>
              <a:defRPr/>
            </a:lvl8pPr>
            <a:lvl9pPr indent="-342900" lvl="8" marL="4114800" algn="l">
              <a:lnSpc>
                <a:spcPct val="90000"/>
              </a:lnSpc>
              <a:spcBef>
                <a:spcPts val="406"/>
              </a:spcBef>
              <a:spcAft>
                <a:spcPts val="0"/>
              </a:spcAft>
              <a:buClr>
                <a:schemeClr val="dk1"/>
              </a:buClr>
              <a:buSzPts val="1800"/>
              <a:buChar char="•"/>
              <a:defRPr/>
            </a:lvl9pPr>
          </a:lstStyle>
          <a:p/>
        </p:txBody>
      </p:sp>
      <p:sp>
        <p:nvSpPr>
          <p:cNvPr id="150" name="Google Shape;150;g26c8f5cc3f3_0_258"/>
          <p:cNvSpPr txBox="1"/>
          <p:nvPr>
            <p:ph idx="10" type="dt"/>
          </p:nvPr>
        </p:nvSpPr>
        <p:spPr>
          <a:xfrm>
            <a:off x="838201" y="6356351"/>
            <a:ext cx="27435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1" name="Google Shape;151;g26c8f5cc3f3_0_258"/>
          <p:cNvSpPr txBox="1"/>
          <p:nvPr>
            <p:ph idx="11" type="ftr"/>
          </p:nvPr>
        </p:nvSpPr>
        <p:spPr>
          <a:xfrm>
            <a:off x="4038601" y="6356351"/>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2" name="Google Shape;152;g26c8f5cc3f3_0_258"/>
          <p:cNvSpPr txBox="1"/>
          <p:nvPr>
            <p:ph idx="12" type="sldNum"/>
          </p:nvPr>
        </p:nvSpPr>
        <p:spPr>
          <a:xfrm>
            <a:off x="8610601" y="6356351"/>
            <a:ext cx="27435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1pPr>
            <a:lvl2pPr indent="0" lvl="1"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2pPr>
            <a:lvl3pPr indent="0" lvl="2"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3pPr>
            <a:lvl4pPr indent="0" lvl="3"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4pPr>
            <a:lvl5pPr indent="0" lvl="4"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5pPr>
            <a:lvl6pPr indent="0" lvl="5"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6pPr>
            <a:lvl7pPr indent="0" lvl="6"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7pPr>
            <a:lvl8pPr indent="0" lvl="7"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8pPr>
            <a:lvl9pPr indent="0" lvl="8"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53" name="Shape 153"/>
        <p:cNvGrpSpPr/>
        <p:nvPr/>
      </p:nvGrpSpPr>
      <p:grpSpPr>
        <a:xfrm>
          <a:off x="0" y="0"/>
          <a:ext cx="0" cy="0"/>
          <a:chOff x="0" y="0"/>
          <a:chExt cx="0" cy="0"/>
        </a:xfrm>
      </p:grpSpPr>
      <p:sp>
        <p:nvSpPr>
          <p:cNvPr id="154" name="Google Shape;154;g26c8f5cc3f3_0_264"/>
          <p:cNvSpPr txBox="1"/>
          <p:nvPr>
            <p:ph type="title"/>
          </p:nvPr>
        </p:nvSpPr>
        <p:spPr>
          <a:xfrm rot="5400000">
            <a:off x="7133399" y="1956626"/>
            <a:ext cx="5811900"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0000"/>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5" name="Google Shape;155;g26c8f5cc3f3_0_264"/>
          <p:cNvSpPr txBox="1"/>
          <p:nvPr>
            <p:ph idx="1" type="body"/>
          </p:nvPr>
        </p:nvSpPr>
        <p:spPr>
          <a:xfrm rot="5400000">
            <a:off x="1799399" y="-596076"/>
            <a:ext cx="5811900" cy="7734300"/>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0"/>
              </a:spcBef>
              <a:spcAft>
                <a:spcPts val="0"/>
              </a:spcAft>
              <a:buSzPts val="1440"/>
              <a:buChar char="–"/>
              <a:defRPr/>
            </a:lvl1pPr>
            <a:lvl2pPr indent="-342900" lvl="1" marL="914400" algn="l">
              <a:lnSpc>
                <a:spcPct val="100000"/>
              </a:lnSpc>
              <a:spcBef>
                <a:spcPts val="488"/>
              </a:spcBef>
              <a:spcAft>
                <a:spcPts val="0"/>
              </a:spcAft>
              <a:buClr>
                <a:srgbClr val="002387"/>
              </a:buClr>
              <a:buSzPts val="1800"/>
              <a:buChar char="•"/>
              <a:defRPr/>
            </a:lvl2pPr>
            <a:lvl3pPr indent="-342900" lvl="2" marL="1371600" algn="l">
              <a:lnSpc>
                <a:spcPct val="100000"/>
              </a:lnSpc>
              <a:spcBef>
                <a:spcPts val="244"/>
              </a:spcBef>
              <a:spcAft>
                <a:spcPts val="0"/>
              </a:spcAft>
              <a:buClr>
                <a:srgbClr val="002387"/>
              </a:buClr>
              <a:buSzPts val="1800"/>
              <a:buChar char="▪"/>
              <a:defRPr/>
            </a:lvl3pPr>
            <a:lvl4pPr indent="-342900" lvl="3" marL="1828800" algn="l">
              <a:lnSpc>
                <a:spcPct val="90000"/>
              </a:lnSpc>
              <a:spcBef>
                <a:spcPts val="406"/>
              </a:spcBef>
              <a:spcAft>
                <a:spcPts val="0"/>
              </a:spcAft>
              <a:buClr>
                <a:schemeClr val="dk1"/>
              </a:buClr>
              <a:buSzPts val="1800"/>
              <a:buChar char="•"/>
              <a:defRPr/>
            </a:lvl4pPr>
            <a:lvl5pPr indent="-342900" lvl="4" marL="2286000" algn="l">
              <a:lnSpc>
                <a:spcPct val="90000"/>
              </a:lnSpc>
              <a:spcBef>
                <a:spcPts val="406"/>
              </a:spcBef>
              <a:spcAft>
                <a:spcPts val="0"/>
              </a:spcAft>
              <a:buClr>
                <a:schemeClr val="dk1"/>
              </a:buClr>
              <a:buSzPts val="1800"/>
              <a:buChar char="•"/>
              <a:defRPr/>
            </a:lvl5pPr>
            <a:lvl6pPr indent="-342900" lvl="5" marL="2743200" algn="l">
              <a:lnSpc>
                <a:spcPct val="90000"/>
              </a:lnSpc>
              <a:spcBef>
                <a:spcPts val="406"/>
              </a:spcBef>
              <a:spcAft>
                <a:spcPts val="0"/>
              </a:spcAft>
              <a:buClr>
                <a:schemeClr val="dk1"/>
              </a:buClr>
              <a:buSzPts val="1800"/>
              <a:buChar char="•"/>
              <a:defRPr/>
            </a:lvl6pPr>
            <a:lvl7pPr indent="-342900" lvl="6" marL="3200400" algn="l">
              <a:lnSpc>
                <a:spcPct val="90000"/>
              </a:lnSpc>
              <a:spcBef>
                <a:spcPts val="406"/>
              </a:spcBef>
              <a:spcAft>
                <a:spcPts val="0"/>
              </a:spcAft>
              <a:buClr>
                <a:schemeClr val="dk1"/>
              </a:buClr>
              <a:buSzPts val="1800"/>
              <a:buChar char="•"/>
              <a:defRPr/>
            </a:lvl7pPr>
            <a:lvl8pPr indent="-342900" lvl="7" marL="3657600" algn="l">
              <a:lnSpc>
                <a:spcPct val="90000"/>
              </a:lnSpc>
              <a:spcBef>
                <a:spcPts val="406"/>
              </a:spcBef>
              <a:spcAft>
                <a:spcPts val="0"/>
              </a:spcAft>
              <a:buClr>
                <a:schemeClr val="dk1"/>
              </a:buClr>
              <a:buSzPts val="1800"/>
              <a:buChar char="•"/>
              <a:defRPr/>
            </a:lvl8pPr>
            <a:lvl9pPr indent="-342900" lvl="8" marL="4114800" algn="l">
              <a:lnSpc>
                <a:spcPct val="90000"/>
              </a:lnSpc>
              <a:spcBef>
                <a:spcPts val="406"/>
              </a:spcBef>
              <a:spcAft>
                <a:spcPts val="0"/>
              </a:spcAft>
              <a:buClr>
                <a:schemeClr val="dk1"/>
              </a:buClr>
              <a:buSzPts val="1800"/>
              <a:buChar char="•"/>
              <a:defRPr/>
            </a:lvl9pPr>
          </a:lstStyle>
          <a:p/>
        </p:txBody>
      </p:sp>
      <p:sp>
        <p:nvSpPr>
          <p:cNvPr id="156" name="Google Shape;156;g26c8f5cc3f3_0_264"/>
          <p:cNvSpPr txBox="1"/>
          <p:nvPr>
            <p:ph idx="10" type="dt"/>
          </p:nvPr>
        </p:nvSpPr>
        <p:spPr>
          <a:xfrm>
            <a:off x="838201" y="6356351"/>
            <a:ext cx="27435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7" name="Google Shape;157;g26c8f5cc3f3_0_264"/>
          <p:cNvSpPr txBox="1"/>
          <p:nvPr>
            <p:ph idx="11" type="ftr"/>
          </p:nvPr>
        </p:nvSpPr>
        <p:spPr>
          <a:xfrm>
            <a:off x="4038601" y="6356351"/>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8" name="Google Shape;158;g26c8f5cc3f3_0_264"/>
          <p:cNvSpPr txBox="1"/>
          <p:nvPr>
            <p:ph idx="12" type="sldNum"/>
          </p:nvPr>
        </p:nvSpPr>
        <p:spPr>
          <a:xfrm>
            <a:off x="8610601" y="6356351"/>
            <a:ext cx="27435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1pPr>
            <a:lvl2pPr indent="0" lvl="1"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2pPr>
            <a:lvl3pPr indent="0" lvl="2"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3pPr>
            <a:lvl4pPr indent="0" lvl="3"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4pPr>
            <a:lvl5pPr indent="0" lvl="4"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5pPr>
            <a:lvl6pPr indent="0" lvl="5"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6pPr>
            <a:lvl7pPr indent="0" lvl="6"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7pPr>
            <a:lvl8pPr indent="0" lvl="7"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8pPr>
            <a:lvl9pPr indent="0" lvl="8" marL="0" marR="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 name="Shape 27"/>
        <p:cNvGrpSpPr/>
        <p:nvPr/>
      </p:nvGrpSpPr>
      <p:grpSpPr>
        <a:xfrm>
          <a:off x="0" y="0"/>
          <a:ext cx="0" cy="0"/>
          <a:chOff x="0" y="0"/>
          <a:chExt cx="0" cy="0"/>
        </a:xfrm>
      </p:grpSpPr>
      <p:sp>
        <p:nvSpPr>
          <p:cNvPr id="28" name="Google Shape;28;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23"/>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23"/>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4" name="Google Shape;34;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24"/>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24"/>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25"/>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25"/>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7" name="Google Shape;47;p25"/>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25"/>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25"/>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27"/>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7"/>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28"/>
          <p:cNvSpPr/>
          <p:nvPr>
            <p:ph idx="2" type="pic"/>
          </p:nvPr>
        </p:nvSpPr>
        <p:spPr>
          <a:xfrm>
            <a:off x="5183188" y="987425"/>
            <a:ext cx="6172200" cy="4873625"/>
          </a:xfrm>
          <a:prstGeom prst="rect">
            <a:avLst/>
          </a:prstGeom>
          <a:noFill/>
          <a:ln>
            <a:noFill/>
          </a:ln>
        </p:spPr>
      </p:sp>
      <p:sp>
        <p:nvSpPr>
          <p:cNvPr id="68" name="Google Shape;68;p28"/>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NZ"/>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4" name="Shape 84"/>
        <p:cNvGrpSpPr/>
        <p:nvPr/>
      </p:nvGrpSpPr>
      <p:grpSpPr>
        <a:xfrm>
          <a:off x="0" y="0"/>
          <a:ext cx="0" cy="0"/>
          <a:chOff x="0" y="0"/>
          <a:chExt cx="0" cy="0"/>
        </a:xfrm>
      </p:grpSpPr>
      <p:sp>
        <p:nvSpPr>
          <p:cNvPr id="85" name="Google Shape;85;g26c8f5cc3f3_0_195"/>
          <p:cNvSpPr txBox="1"/>
          <p:nvPr>
            <p:ph type="title"/>
          </p:nvPr>
        </p:nvSpPr>
        <p:spPr>
          <a:xfrm>
            <a:off x="838201" y="365127"/>
            <a:ext cx="10515600" cy="9096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rgbClr val="FF0000"/>
              </a:buClr>
              <a:buSzPts val="2275"/>
              <a:buFont typeface="Franklin Gothic"/>
              <a:buNone/>
              <a:defRPr b="0" i="0" sz="2275" u="none" cap="none" strike="noStrike">
                <a:solidFill>
                  <a:srgbClr val="FF0000"/>
                </a:solidFill>
                <a:latin typeface="Franklin Gothic"/>
                <a:ea typeface="Franklin Gothic"/>
                <a:cs typeface="Franklin Gothic"/>
                <a:sym typeface="Franklin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6" name="Google Shape;86;g26c8f5cc3f3_0_195"/>
          <p:cNvSpPr txBox="1"/>
          <p:nvPr>
            <p:ph idx="1" type="body"/>
          </p:nvPr>
        </p:nvSpPr>
        <p:spPr>
          <a:xfrm>
            <a:off x="838201" y="1274619"/>
            <a:ext cx="10515600" cy="4351200"/>
          </a:xfrm>
          <a:prstGeom prst="rect">
            <a:avLst/>
          </a:prstGeom>
          <a:noFill/>
          <a:ln>
            <a:noFill/>
          </a:ln>
        </p:spPr>
        <p:txBody>
          <a:bodyPr anchorCtr="0" anchor="t" bIns="45700" lIns="91425" spcFirstLastPara="1" rIns="91425" wrap="square" tIns="45700">
            <a:normAutofit/>
          </a:bodyPr>
          <a:lstStyle>
            <a:lvl1pPr indent="-302895" lvl="0" marL="457200" marR="0" rtl="0" algn="l">
              <a:lnSpc>
                <a:spcPct val="100000"/>
              </a:lnSpc>
              <a:spcBef>
                <a:spcPts val="0"/>
              </a:spcBef>
              <a:spcAft>
                <a:spcPts val="0"/>
              </a:spcAft>
              <a:buClr>
                <a:srgbClr val="002387"/>
              </a:buClr>
              <a:buSzPts val="1170"/>
              <a:buFont typeface="Calibri"/>
              <a:buChar char="–"/>
              <a:defRPr b="0" i="0" sz="1463" u="none" cap="none" strike="noStrike">
                <a:solidFill>
                  <a:srgbClr val="002387"/>
                </a:solidFill>
                <a:latin typeface="Franklin Gothic"/>
                <a:ea typeface="Franklin Gothic"/>
                <a:cs typeface="Franklin Gothic"/>
                <a:sym typeface="Franklin Gothic"/>
              </a:defRPr>
            </a:lvl1pPr>
            <a:lvl2pPr indent="-300862" lvl="1" marL="914400" marR="0" rtl="0" algn="l">
              <a:lnSpc>
                <a:spcPct val="100000"/>
              </a:lnSpc>
              <a:spcBef>
                <a:spcPts val="488"/>
              </a:spcBef>
              <a:spcAft>
                <a:spcPts val="0"/>
              </a:spcAft>
              <a:buClr>
                <a:srgbClr val="002387"/>
              </a:buClr>
              <a:buSzPts val="1138"/>
              <a:buFont typeface="Arial"/>
              <a:buChar char="•"/>
              <a:defRPr b="0" i="0" sz="1138" u="none" cap="none" strike="noStrike">
                <a:solidFill>
                  <a:srgbClr val="002387"/>
                </a:solidFill>
                <a:latin typeface="Franklin Gothic"/>
                <a:ea typeface="Franklin Gothic"/>
                <a:cs typeface="Franklin Gothic"/>
                <a:sym typeface="Franklin Gothic"/>
              </a:defRPr>
            </a:lvl2pPr>
            <a:lvl3pPr indent="-290512" lvl="2" marL="1371600" marR="0" rtl="0" algn="l">
              <a:lnSpc>
                <a:spcPct val="100000"/>
              </a:lnSpc>
              <a:spcBef>
                <a:spcPts val="244"/>
              </a:spcBef>
              <a:spcAft>
                <a:spcPts val="0"/>
              </a:spcAft>
              <a:buClr>
                <a:srgbClr val="002387"/>
              </a:buClr>
              <a:buSzPts val="975"/>
              <a:buFont typeface="Noto Sans Symbols"/>
              <a:buChar char="▪"/>
              <a:defRPr b="0" i="0" sz="975" u="none" cap="none" strike="noStrike">
                <a:solidFill>
                  <a:srgbClr val="002387"/>
                </a:solidFill>
                <a:latin typeface="Calibri"/>
                <a:ea typeface="Calibri"/>
                <a:cs typeface="Calibri"/>
                <a:sym typeface="Calibri"/>
              </a:defRPr>
            </a:lvl3pPr>
            <a:lvl4pPr indent="-321500" lvl="3" marL="1828800" marR="0" rtl="0" algn="l">
              <a:lnSpc>
                <a:spcPct val="90000"/>
              </a:lnSpc>
              <a:spcBef>
                <a:spcPts val="406"/>
              </a:spcBef>
              <a:spcAft>
                <a:spcPts val="0"/>
              </a:spcAft>
              <a:buClr>
                <a:schemeClr val="dk1"/>
              </a:buClr>
              <a:buSzPts val="1463"/>
              <a:buFont typeface="Arial"/>
              <a:buChar char="•"/>
              <a:defRPr b="0" i="0" sz="1463" u="none" cap="none" strike="noStrike">
                <a:solidFill>
                  <a:schemeClr val="dk1"/>
                </a:solidFill>
                <a:latin typeface="Calibri"/>
                <a:ea typeface="Calibri"/>
                <a:cs typeface="Calibri"/>
                <a:sym typeface="Calibri"/>
              </a:defRPr>
            </a:lvl4pPr>
            <a:lvl5pPr indent="-321500" lvl="4" marL="2286000" marR="0" rtl="0" algn="l">
              <a:lnSpc>
                <a:spcPct val="90000"/>
              </a:lnSpc>
              <a:spcBef>
                <a:spcPts val="406"/>
              </a:spcBef>
              <a:spcAft>
                <a:spcPts val="0"/>
              </a:spcAft>
              <a:buClr>
                <a:schemeClr val="dk1"/>
              </a:buClr>
              <a:buSzPts val="1463"/>
              <a:buFont typeface="Arial"/>
              <a:buChar char="•"/>
              <a:defRPr b="0" i="0" sz="1463" u="none" cap="none" strike="noStrike">
                <a:solidFill>
                  <a:schemeClr val="dk1"/>
                </a:solidFill>
                <a:latin typeface="Calibri"/>
                <a:ea typeface="Calibri"/>
                <a:cs typeface="Calibri"/>
                <a:sym typeface="Calibri"/>
              </a:defRPr>
            </a:lvl5pPr>
            <a:lvl6pPr indent="-321500" lvl="5" marL="2743200" marR="0" rtl="0" algn="l">
              <a:lnSpc>
                <a:spcPct val="90000"/>
              </a:lnSpc>
              <a:spcBef>
                <a:spcPts val="406"/>
              </a:spcBef>
              <a:spcAft>
                <a:spcPts val="0"/>
              </a:spcAft>
              <a:buClr>
                <a:schemeClr val="dk1"/>
              </a:buClr>
              <a:buSzPts val="1463"/>
              <a:buFont typeface="Arial"/>
              <a:buChar char="•"/>
              <a:defRPr b="0" i="0" sz="1463" u="none" cap="none" strike="noStrike">
                <a:solidFill>
                  <a:schemeClr val="dk1"/>
                </a:solidFill>
                <a:latin typeface="Calibri"/>
                <a:ea typeface="Calibri"/>
                <a:cs typeface="Calibri"/>
                <a:sym typeface="Calibri"/>
              </a:defRPr>
            </a:lvl6pPr>
            <a:lvl7pPr indent="-321500" lvl="6" marL="3200400" marR="0" rtl="0" algn="l">
              <a:lnSpc>
                <a:spcPct val="90000"/>
              </a:lnSpc>
              <a:spcBef>
                <a:spcPts val="406"/>
              </a:spcBef>
              <a:spcAft>
                <a:spcPts val="0"/>
              </a:spcAft>
              <a:buClr>
                <a:schemeClr val="dk1"/>
              </a:buClr>
              <a:buSzPts val="1463"/>
              <a:buFont typeface="Arial"/>
              <a:buChar char="•"/>
              <a:defRPr b="0" i="0" sz="1463" u="none" cap="none" strike="noStrike">
                <a:solidFill>
                  <a:schemeClr val="dk1"/>
                </a:solidFill>
                <a:latin typeface="Calibri"/>
                <a:ea typeface="Calibri"/>
                <a:cs typeface="Calibri"/>
                <a:sym typeface="Calibri"/>
              </a:defRPr>
            </a:lvl7pPr>
            <a:lvl8pPr indent="-321500" lvl="7" marL="3657600" marR="0" rtl="0" algn="l">
              <a:lnSpc>
                <a:spcPct val="90000"/>
              </a:lnSpc>
              <a:spcBef>
                <a:spcPts val="406"/>
              </a:spcBef>
              <a:spcAft>
                <a:spcPts val="0"/>
              </a:spcAft>
              <a:buClr>
                <a:schemeClr val="dk1"/>
              </a:buClr>
              <a:buSzPts val="1463"/>
              <a:buFont typeface="Arial"/>
              <a:buChar char="•"/>
              <a:defRPr b="0" i="0" sz="1463" u="none" cap="none" strike="noStrike">
                <a:solidFill>
                  <a:schemeClr val="dk1"/>
                </a:solidFill>
                <a:latin typeface="Calibri"/>
                <a:ea typeface="Calibri"/>
                <a:cs typeface="Calibri"/>
                <a:sym typeface="Calibri"/>
              </a:defRPr>
            </a:lvl8pPr>
            <a:lvl9pPr indent="-321500" lvl="8" marL="4114800" marR="0" rtl="0" algn="l">
              <a:lnSpc>
                <a:spcPct val="90000"/>
              </a:lnSpc>
              <a:spcBef>
                <a:spcPts val="406"/>
              </a:spcBef>
              <a:spcAft>
                <a:spcPts val="0"/>
              </a:spcAft>
              <a:buClr>
                <a:schemeClr val="dk1"/>
              </a:buClr>
              <a:buSzPts val="1463"/>
              <a:buFont typeface="Arial"/>
              <a:buChar char="•"/>
              <a:defRPr b="0" i="0" sz="1463" u="none" cap="none" strike="noStrike">
                <a:solidFill>
                  <a:schemeClr val="dk1"/>
                </a:solidFill>
                <a:latin typeface="Calibri"/>
                <a:ea typeface="Calibri"/>
                <a:cs typeface="Calibri"/>
                <a:sym typeface="Calibri"/>
              </a:defRPr>
            </a:lvl9pPr>
          </a:lstStyle>
          <a:p/>
        </p:txBody>
      </p:sp>
      <p:sp>
        <p:nvSpPr>
          <p:cNvPr id="87" name="Google Shape;87;g26c8f5cc3f3_0_195"/>
          <p:cNvSpPr txBox="1"/>
          <p:nvPr>
            <p:ph idx="10" type="dt"/>
          </p:nvPr>
        </p:nvSpPr>
        <p:spPr>
          <a:xfrm>
            <a:off x="838201" y="6356351"/>
            <a:ext cx="2743500" cy="3651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75" u="none" cap="none" strike="noStrike">
                <a:solidFill>
                  <a:srgbClr val="002387"/>
                </a:solidFill>
                <a:latin typeface="Franklin Gothic"/>
                <a:ea typeface="Franklin Gothic"/>
                <a:cs typeface="Franklin Gothic"/>
                <a:sym typeface="Franklin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8" name="Google Shape;88;g26c8f5cc3f3_0_195"/>
          <p:cNvSpPr txBox="1"/>
          <p:nvPr>
            <p:ph idx="11" type="ftr"/>
          </p:nvPr>
        </p:nvSpPr>
        <p:spPr>
          <a:xfrm>
            <a:off x="4038601" y="6356351"/>
            <a:ext cx="4114800" cy="3651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975" u="none" cap="none" strike="noStrike">
                <a:solidFill>
                  <a:srgbClr val="002387"/>
                </a:solidFill>
                <a:latin typeface="Franklin Gothic"/>
                <a:ea typeface="Franklin Gothic"/>
                <a:cs typeface="Franklin Gothic"/>
                <a:sym typeface="Franklin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9" name="Google Shape;89;g26c8f5cc3f3_0_195"/>
          <p:cNvSpPr txBox="1"/>
          <p:nvPr>
            <p:ph idx="12" type="sldNum"/>
          </p:nvPr>
        </p:nvSpPr>
        <p:spPr>
          <a:xfrm>
            <a:off x="8610601" y="6356351"/>
            <a:ext cx="27435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1pPr>
            <a:lvl2pPr indent="0" lvl="1" marL="0" marR="0" rtl="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2pPr>
            <a:lvl3pPr indent="0" lvl="2" marL="0" marR="0" rtl="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3pPr>
            <a:lvl4pPr indent="0" lvl="3" marL="0" marR="0" rtl="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4pPr>
            <a:lvl5pPr indent="0" lvl="4" marL="0" marR="0" rtl="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5pPr>
            <a:lvl6pPr indent="0" lvl="5" marL="0" marR="0" rtl="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6pPr>
            <a:lvl7pPr indent="0" lvl="6" marL="0" marR="0" rtl="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7pPr>
            <a:lvl8pPr indent="0" lvl="7" marL="0" marR="0" rtl="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8pPr>
            <a:lvl9pPr indent="0" lvl="8" marL="0" marR="0" rtl="0" algn="r">
              <a:lnSpc>
                <a:spcPct val="100000"/>
              </a:lnSpc>
              <a:spcBef>
                <a:spcPts val="0"/>
              </a:spcBef>
              <a:spcAft>
                <a:spcPts val="0"/>
              </a:spcAft>
              <a:buClr>
                <a:srgbClr val="000000"/>
              </a:buClr>
              <a:buSzPts val="975"/>
              <a:buFont typeface="Arial"/>
              <a:buNone/>
              <a:defRPr b="0" i="0" sz="975" u="none" cap="none" strike="noStrike">
                <a:solidFill>
                  <a:srgbClr val="002387"/>
                </a:solidFill>
                <a:latin typeface="Franklin Gothic"/>
                <a:ea typeface="Franklin Gothic"/>
                <a:cs typeface="Franklin Gothic"/>
                <a:sym typeface="Franklin Gothic"/>
              </a:defRPr>
            </a:lvl9pPr>
          </a:lstStyle>
          <a:p>
            <a:pPr indent="0" lvl="0" marL="0" rtl="0" algn="r">
              <a:spcBef>
                <a:spcPts val="0"/>
              </a:spcBef>
              <a:spcAft>
                <a:spcPts val="0"/>
              </a:spcAft>
              <a:buNone/>
            </a:pPr>
            <a:fld id="{00000000-1234-1234-1234-123412341234}" type="slidenum">
              <a:rPr lang="en-NZ"/>
              <a:t>‹#›</a:t>
            </a:fld>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www.wearebasis.co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s://docs.google.com/spreadsheets/d/1zvGqWei0duCHQa2q0h5fQ_LIllgwj8MS/edit?usp=sharing&amp;ouid=110222831200802815266&amp;rtpof=true&amp;sd=true"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docs.google.com/document/d/1-vBGQ5dAKF6DRp60LhncwHrqI1vrLFvj22uitQmL0Ws/edit?usp=sharing" TargetMode="External"/><Relationship Id="rId4" Type="http://schemas.openxmlformats.org/officeDocument/2006/relationships/hyperlink" Target="https://docs.google.com/document/d/1wdFVE0s9Vw2zQcNfWwBFq8g9tmy6bcTB/edit?usp=sharing&amp;ouid=110222831200802815266&amp;rtpof=true&amp;sd=tru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docs.google.com/document/d/1psPUu4dnYMGkAY_YDSY9gVyBfodnAwY7V6VnGx2teOE/edit?usp=sharin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pic>
        <p:nvPicPr>
          <p:cNvPr id="163" name="Google Shape;163;p1"/>
          <p:cNvPicPr preferRelativeResize="0"/>
          <p:nvPr/>
        </p:nvPicPr>
        <p:blipFill rotWithShape="1">
          <a:blip r:embed="rId3">
            <a:alphaModFix/>
          </a:blip>
          <a:srcRect b="0" l="0" r="0" t="0"/>
          <a:stretch/>
        </p:blipFill>
        <p:spPr>
          <a:xfrm>
            <a:off x="8416600" y="4632367"/>
            <a:ext cx="1535200" cy="1535200"/>
          </a:xfrm>
          <a:prstGeom prst="rect">
            <a:avLst/>
          </a:prstGeom>
          <a:noFill/>
          <a:ln>
            <a:noFill/>
          </a:ln>
        </p:spPr>
      </p:pic>
      <p:pic>
        <p:nvPicPr>
          <p:cNvPr id="164" name="Google Shape;164;p1"/>
          <p:cNvPicPr preferRelativeResize="0"/>
          <p:nvPr/>
        </p:nvPicPr>
        <p:blipFill rotWithShape="1">
          <a:blip r:embed="rId4">
            <a:alphaModFix/>
          </a:blip>
          <a:srcRect b="0" l="0" r="0" t="0"/>
          <a:stretch/>
        </p:blipFill>
        <p:spPr>
          <a:xfrm>
            <a:off x="10213133" y="4578933"/>
            <a:ext cx="1588632" cy="1588632"/>
          </a:xfrm>
          <a:prstGeom prst="rect">
            <a:avLst/>
          </a:prstGeom>
          <a:noFill/>
          <a:ln>
            <a:noFill/>
          </a:ln>
        </p:spPr>
      </p:pic>
      <p:pic>
        <p:nvPicPr>
          <p:cNvPr id="165" name="Google Shape;165;p1"/>
          <p:cNvPicPr preferRelativeResize="0"/>
          <p:nvPr/>
        </p:nvPicPr>
        <p:blipFill rotWithShape="1">
          <a:blip r:embed="rId5">
            <a:alphaModFix amt="6000"/>
          </a:blip>
          <a:srcRect b="15171" l="0" r="12242" t="12024"/>
          <a:stretch/>
        </p:blipFill>
        <p:spPr>
          <a:xfrm>
            <a:off x="3925331" y="1"/>
            <a:ext cx="8266669" cy="6858001"/>
          </a:xfrm>
          <a:prstGeom prst="rect">
            <a:avLst/>
          </a:prstGeom>
          <a:noFill/>
          <a:ln>
            <a:noFill/>
          </a:ln>
        </p:spPr>
      </p:pic>
      <p:sp>
        <p:nvSpPr>
          <p:cNvPr id="166" name="Google Shape;166;p1"/>
          <p:cNvSpPr txBox="1"/>
          <p:nvPr/>
        </p:nvSpPr>
        <p:spPr>
          <a:xfrm>
            <a:off x="487827" y="2107300"/>
            <a:ext cx="5601300" cy="2525100"/>
          </a:xfrm>
          <a:prstGeom prst="rect">
            <a:avLst/>
          </a:prstGeom>
          <a:noFill/>
          <a:ln>
            <a:noFill/>
          </a:ln>
        </p:spPr>
        <p:txBody>
          <a:bodyPr anchorCtr="0" anchor="t" bIns="121900" lIns="121900" spcFirstLastPara="1" rIns="121900" wrap="square" tIns="121900">
            <a:normAutofit/>
          </a:bodyPr>
          <a:lstStyle/>
          <a:p>
            <a:pPr indent="0" lvl="0" marL="0" marR="0" rtl="0" algn="l">
              <a:lnSpc>
                <a:spcPct val="100000"/>
              </a:lnSpc>
              <a:spcBef>
                <a:spcPts val="0"/>
              </a:spcBef>
              <a:spcAft>
                <a:spcPts val="0"/>
              </a:spcAft>
              <a:buClr>
                <a:schemeClr val="dk1"/>
              </a:buClr>
              <a:buSzPts val="2800"/>
              <a:buFont typeface="Franklin Gothic"/>
              <a:buNone/>
            </a:pPr>
            <a:r>
              <a:rPr b="1" i="0" lang="en-NZ" sz="2800" u="none" cap="none" strike="noStrike">
                <a:solidFill>
                  <a:srgbClr val="002387"/>
                </a:solidFill>
                <a:latin typeface="Libre Franklin"/>
                <a:ea typeface="Libre Franklin"/>
                <a:cs typeface="Libre Franklin"/>
                <a:sym typeface="Libre Franklin"/>
              </a:rPr>
              <a:t>FlexForum Steering Group</a:t>
            </a:r>
            <a:endParaRPr b="0" i="0" sz="2800" u="none" cap="none" strike="noStrike">
              <a:solidFill>
                <a:srgbClr val="000000"/>
              </a:solidFill>
              <a:latin typeface="Libre Franklin"/>
              <a:ea typeface="Libre Franklin"/>
              <a:cs typeface="Libre Franklin"/>
              <a:sym typeface="Libre Franklin"/>
            </a:endParaRPr>
          </a:p>
          <a:p>
            <a:pPr indent="0" lvl="0" marL="0" marR="0" rtl="0" algn="l">
              <a:lnSpc>
                <a:spcPct val="100000"/>
              </a:lnSpc>
              <a:spcBef>
                <a:spcPts val="0"/>
              </a:spcBef>
              <a:spcAft>
                <a:spcPts val="0"/>
              </a:spcAft>
              <a:buClr>
                <a:schemeClr val="dk1"/>
              </a:buClr>
              <a:buSzPts val="2800"/>
              <a:buFont typeface="Franklin Gothic"/>
              <a:buNone/>
            </a:pPr>
            <a:r>
              <a:t/>
            </a:r>
            <a:endParaRPr b="1" i="0" sz="2800" u="none" cap="none" strike="noStrike">
              <a:solidFill>
                <a:srgbClr val="002387"/>
              </a:solidFill>
              <a:latin typeface="Libre Franklin"/>
              <a:ea typeface="Libre Franklin"/>
              <a:cs typeface="Libre Franklin"/>
              <a:sym typeface="Libre Franklin"/>
            </a:endParaRPr>
          </a:p>
          <a:p>
            <a:pPr indent="0" lvl="0" marL="0" marR="0" rtl="0" algn="l">
              <a:lnSpc>
                <a:spcPct val="100000"/>
              </a:lnSpc>
              <a:spcBef>
                <a:spcPts val="0"/>
              </a:spcBef>
              <a:spcAft>
                <a:spcPts val="0"/>
              </a:spcAft>
              <a:buClr>
                <a:schemeClr val="dk1"/>
              </a:buClr>
              <a:buSzPts val="2800"/>
              <a:buFont typeface="Franklin Gothic"/>
              <a:buNone/>
            </a:pPr>
            <a:r>
              <a:rPr b="1" i="0" lang="en-NZ" sz="2800" u="none" cap="none" strike="noStrike">
                <a:solidFill>
                  <a:srgbClr val="002387"/>
                </a:solidFill>
                <a:latin typeface="Libre Franklin"/>
                <a:ea typeface="Libre Franklin"/>
                <a:cs typeface="Libre Franklin"/>
                <a:sym typeface="Libre Franklin"/>
              </a:rPr>
              <a:t>Meeting agenda and context</a:t>
            </a:r>
            <a:endParaRPr b="1" i="0" sz="2800" u="none" cap="none" strike="noStrike">
              <a:solidFill>
                <a:srgbClr val="002387"/>
              </a:solidFill>
              <a:latin typeface="Libre Franklin"/>
              <a:ea typeface="Libre Franklin"/>
              <a:cs typeface="Libre Franklin"/>
              <a:sym typeface="Libre Franklin"/>
            </a:endParaRPr>
          </a:p>
          <a:p>
            <a:pPr indent="0" lvl="0" marL="0" marR="0" rtl="0" algn="l">
              <a:lnSpc>
                <a:spcPct val="100000"/>
              </a:lnSpc>
              <a:spcBef>
                <a:spcPts val="0"/>
              </a:spcBef>
              <a:spcAft>
                <a:spcPts val="0"/>
              </a:spcAft>
              <a:buClr>
                <a:schemeClr val="dk1"/>
              </a:buClr>
              <a:buSzPts val="2800"/>
              <a:buFont typeface="Franklin Gothic"/>
              <a:buNone/>
            </a:pPr>
            <a:r>
              <a:t/>
            </a:r>
            <a:endParaRPr b="1" i="0" sz="2800" u="none" cap="none" strike="noStrike">
              <a:solidFill>
                <a:srgbClr val="002387"/>
              </a:solidFill>
              <a:latin typeface="Libre Franklin"/>
              <a:ea typeface="Libre Franklin"/>
              <a:cs typeface="Libre Franklin"/>
              <a:sym typeface="Libre Franklin"/>
            </a:endParaRPr>
          </a:p>
          <a:p>
            <a:pPr indent="0" lvl="0" marL="0" marR="0" rtl="0" algn="l">
              <a:lnSpc>
                <a:spcPct val="100000"/>
              </a:lnSpc>
              <a:spcBef>
                <a:spcPts val="0"/>
              </a:spcBef>
              <a:spcAft>
                <a:spcPts val="0"/>
              </a:spcAft>
              <a:buClr>
                <a:schemeClr val="dk1"/>
              </a:buClr>
              <a:buSzPts val="2800"/>
              <a:buFont typeface="Franklin Gothic"/>
              <a:buNone/>
            </a:pPr>
            <a:r>
              <a:rPr b="1" i="0" lang="en-NZ" sz="2800" u="none" cap="none" strike="noStrike">
                <a:solidFill>
                  <a:srgbClr val="002387"/>
                </a:solidFill>
                <a:latin typeface="Libre Franklin"/>
                <a:ea typeface="Libre Franklin"/>
                <a:cs typeface="Libre Franklin"/>
                <a:sym typeface="Libre Franklin"/>
              </a:rPr>
              <a:t>4 April 2024</a:t>
            </a:r>
            <a:endParaRPr b="0" i="0" sz="2800" u="none" cap="none" strike="noStrike">
              <a:solidFill>
                <a:srgbClr val="000000"/>
              </a:solidFill>
              <a:latin typeface="Libre Franklin"/>
              <a:ea typeface="Libre Franklin"/>
              <a:cs typeface="Libre Franklin"/>
              <a:sym typeface="Libre Frankli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13"/>
          <p:cNvSpPr txBox="1"/>
          <p:nvPr>
            <p:ph idx="12" type="sldNum"/>
          </p:nvPr>
        </p:nvSpPr>
        <p:spPr>
          <a:xfrm>
            <a:off x="11520000" y="6480000"/>
            <a:ext cx="5763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238" name="Google Shape;238;p13"/>
          <p:cNvSpPr txBox="1"/>
          <p:nvPr>
            <p:ph type="title"/>
          </p:nvPr>
        </p:nvSpPr>
        <p:spPr>
          <a:xfrm>
            <a:off x="719999" y="252000"/>
            <a:ext cx="11160000" cy="829200"/>
          </a:xfrm>
          <a:prstGeom prst="rect">
            <a:avLst/>
          </a:prstGeom>
          <a:noFill/>
          <a:ln>
            <a:noFill/>
          </a:ln>
        </p:spPr>
        <p:txBody>
          <a:bodyPr anchorCtr="0" anchor="ctr" bIns="45700" lIns="91425" spcFirstLastPara="1" rIns="91425" wrap="square" tIns="45700">
            <a:normAutofit/>
          </a:bodyPr>
          <a:lstStyle/>
          <a:p>
            <a:pPr indent="0" lvl="0" marL="72000" rtl="0" algn="l">
              <a:lnSpc>
                <a:spcPct val="90000"/>
              </a:lnSpc>
              <a:spcBef>
                <a:spcPts val="0"/>
              </a:spcBef>
              <a:spcAft>
                <a:spcPts val="0"/>
              </a:spcAft>
              <a:buClr>
                <a:srgbClr val="FF4331"/>
              </a:buClr>
              <a:buSzPts val="2400"/>
              <a:buFont typeface="Franklin Gothic"/>
              <a:buNone/>
            </a:pPr>
            <a:r>
              <a:rPr lang="en-NZ" sz="2400">
                <a:solidFill>
                  <a:srgbClr val="FF4331"/>
                </a:solidFill>
                <a:latin typeface="Franklin Gothic"/>
                <a:ea typeface="Franklin Gothic"/>
                <a:cs typeface="Franklin Gothic"/>
                <a:sym typeface="Franklin Gothic"/>
              </a:rPr>
              <a:t>5 Workplan update (4): progress with funding agreement deliverables</a:t>
            </a:r>
            <a:endParaRPr sz="2400">
              <a:solidFill>
                <a:srgbClr val="FF4331"/>
              </a:solidFill>
              <a:latin typeface="Franklin Gothic"/>
              <a:ea typeface="Franklin Gothic"/>
              <a:cs typeface="Franklin Gothic"/>
              <a:sym typeface="Franklin Gothic"/>
            </a:endParaRPr>
          </a:p>
        </p:txBody>
      </p:sp>
      <p:graphicFrame>
        <p:nvGraphicFramePr>
          <p:cNvPr id="239" name="Google Shape;239;p13"/>
          <p:cNvGraphicFramePr/>
          <p:nvPr/>
        </p:nvGraphicFramePr>
        <p:xfrm>
          <a:off x="629566" y="2073593"/>
          <a:ext cx="3000000" cy="3000000"/>
        </p:xfrm>
        <a:graphic>
          <a:graphicData uri="http://schemas.openxmlformats.org/drawingml/2006/table">
            <a:tbl>
              <a:tblPr>
                <a:noFill/>
                <a:tableStyleId>{03B15CC1-6ACB-4E21-B3B5-582E16E89322}</a:tableStyleId>
              </a:tblPr>
              <a:tblGrid>
                <a:gridCol w="4151250"/>
                <a:gridCol w="1295125"/>
                <a:gridCol w="5804050"/>
              </a:tblGrid>
              <a:tr h="316525">
                <a:tc>
                  <a:txBody>
                    <a:bodyPr/>
                    <a:lstStyle/>
                    <a:p>
                      <a:pPr indent="0" lvl="0" marL="0" marR="0" rtl="0" algn="l">
                        <a:lnSpc>
                          <a:spcPct val="100000"/>
                        </a:lnSpc>
                        <a:spcBef>
                          <a:spcPts val="0"/>
                        </a:spcBef>
                        <a:spcAft>
                          <a:spcPts val="0"/>
                        </a:spcAft>
                        <a:buClr>
                          <a:srgbClr val="000000"/>
                        </a:buClr>
                        <a:buSzPts val="1400"/>
                        <a:buFont typeface="Arial"/>
                        <a:buNone/>
                      </a:pPr>
                      <a:r>
                        <a:rPr b="1" i="0" lang="en-NZ" sz="1200" u="none" cap="none" strike="noStrike">
                          <a:solidFill>
                            <a:srgbClr val="EF4637"/>
                          </a:solidFill>
                          <a:latin typeface="Franklin Gothic"/>
                          <a:ea typeface="Franklin Gothic"/>
                          <a:cs typeface="Franklin Gothic"/>
                          <a:sym typeface="Franklin Gothic"/>
                        </a:rPr>
                        <a:t>Thing</a:t>
                      </a:r>
                      <a:endParaRPr b="1" i="0" sz="1200" u="none" cap="none" strike="noStrike">
                        <a:solidFill>
                          <a:srgbClr val="EF4637"/>
                        </a:solidFill>
                        <a:latin typeface="Franklin Gothic"/>
                        <a:ea typeface="Franklin Gothic"/>
                        <a:cs typeface="Franklin Gothic"/>
                        <a:sym typeface="Franklin Gothic"/>
                      </a:endParaRPr>
                    </a:p>
                  </a:txBody>
                  <a:tcPr marT="91425" marB="91425" marR="91425" marL="91425">
                    <a:lnL cap="flat" cmpd="sng" w="19050">
                      <a:solidFill>
                        <a:srgbClr val="888888"/>
                      </a:solidFill>
                      <a:prstDash val="solid"/>
                      <a:round/>
                      <a:headEnd len="sm" w="sm" type="none"/>
                      <a:tailEnd len="sm" w="sm" type="none"/>
                    </a:lnL>
                    <a:lnR cap="flat" cmpd="sng" w="19050">
                      <a:solidFill>
                        <a:srgbClr val="888888"/>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400"/>
                        <a:buFont typeface="Arial"/>
                        <a:buNone/>
                      </a:pPr>
                      <a:r>
                        <a:rPr b="1" i="0" lang="en-NZ" sz="1200" u="none" cap="none" strike="noStrike">
                          <a:solidFill>
                            <a:srgbClr val="EF4637"/>
                          </a:solidFill>
                          <a:latin typeface="Franklin Gothic"/>
                          <a:ea typeface="Franklin Gothic"/>
                          <a:cs typeface="Franklin Gothic"/>
                          <a:sym typeface="Franklin Gothic"/>
                        </a:rPr>
                        <a:t>Due date</a:t>
                      </a:r>
                      <a:endParaRPr b="1" i="0" sz="1200" u="none" cap="none" strike="noStrike">
                        <a:solidFill>
                          <a:srgbClr val="EF4637"/>
                        </a:solidFill>
                        <a:latin typeface="Franklin Gothic"/>
                        <a:ea typeface="Franklin Gothic"/>
                        <a:cs typeface="Franklin Gothic"/>
                        <a:sym typeface="Franklin Gothic"/>
                      </a:endParaRPr>
                    </a:p>
                  </a:txBody>
                  <a:tcPr marT="91425" marB="91425" marR="91425" marL="91425">
                    <a:lnL cap="flat" cmpd="sng" w="19050">
                      <a:solidFill>
                        <a:srgbClr val="888888"/>
                      </a:solidFill>
                      <a:prstDash val="solid"/>
                      <a:round/>
                      <a:headEnd len="sm" w="sm" type="none"/>
                      <a:tailEnd len="sm" w="sm" type="none"/>
                    </a:lnL>
                    <a:lnR cap="flat" cmpd="sng" w="19050">
                      <a:solidFill>
                        <a:srgbClr val="888888"/>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400"/>
                        <a:buFont typeface="Arial"/>
                        <a:buNone/>
                      </a:pPr>
                      <a:r>
                        <a:rPr b="1" i="0" lang="en-NZ" sz="1200" u="none" cap="none" strike="noStrike">
                          <a:solidFill>
                            <a:srgbClr val="EF4637"/>
                          </a:solidFill>
                          <a:latin typeface="Franklin Gothic"/>
                          <a:ea typeface="Franklin Gothic"/>
                          <a:cs typeface="Franklin Gothic"/>
                          <a:sym typeface="Franklin Gothic"/>
                        </a:rPr>
                        <a:t>Current state and expected delivery</a:t>
                      </a:r>
                      <a:endParaRPr b="1" i="0" sz="1200" u="none" cap="none" strike="noStrike">
                        <a:solidFill>
                          <a:srgbClr val="EF4637"/>
                        </a:solidFill>
                        <a:latin typeface="Franklin Gothic"/>
                        <a:ea typeface="Franklin Gothic"/>
                        <a:cs typeface="Franklin Gothic"/>
                        <a:sym typeface="Franklin Gothic"/>
                      </a:endParaRPr>
                    </a:p>
                  </a:txBody>
                  <a:tcPr marT="91425" marB="91425" marR="91425" marL="91425">
                    <a:lnL cap="flat" cmpd="sng" w="19050">
                      <a:solidFill>
                        <a:srgbClr val="888888"/>
                      </a:solidFill>
                      <a:prstDash val="solid"/>
                      <a:round/>
                      <a:headEnd len="sm" w="sm" type="none"/>
                      <a:tailEnd len="sm" w="sm" type="none"/>
                    </a:lnL>
                    <a:lnR cap="flat" cmpd="sng" w="19050">
                      <a:solidFill>
                        <a:srgbClr val="888888"/>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16525">
                <a:tc gridSpan="3">
                  <a:txBody>
                    <a:bodyPr/>
                    <a:lstStyle/>
                    <a:p>
                      <a:pPr indent="0" lvl="0" marL="0" marR="0" rtl="0" algn="l">
                        <a:lnSpc>
                          <a:spcPct val="100000"/>
                        </a:lnSpc>
                        <a:spcBef>
                          <a:spcPts val="0"/>
                        </a:spcBef>
                        <a:spcAft>
                          <a:spcPts val="0"/>
                        </a:spcAft>
                        <a:buClr>
                          <a:srgbClr val="000000"/>
                        </a:buClr>
                        <a:buSzPts val="1200"/>
                        <a:buFont typeface="Arial"/>
                        <a:buNone/>
                      </a:pPr>
                      <a:r>
                        <a:rPr lang="en-NZ" sz="1200" u="none" cap="none" strike="noStrike">
                          <a:solidFill>
                            <a:srgbClr val="002286"/>
                          </a:solidFill>
                          <a:latin typeface="Franklin Gothic"/>
                          <a:ea typeface="Franklin Gothic"/>
                          <a:cs typeface="Franklin Gothic"/>
                          <a:sym typeface="Franklin Gothic"/>
                        </a:rPr>
                        <a:t>Produce advice and insights which assist to deliver the Flexibility Plan</a:t>
                      </a:r>
                      <a:endParaRPr sz="1200" u="none" cap="none" strike="noStrike">
                        <a:solidFill>
                          <a:srgbClr val="002286"/>
                        </a:solidFill>
                        <a:latin typeface="Franklin Gothic"/>
                        <a:ea typeface="Franklin Gothic"/>
                        <a:cs typeface="Franklin Gothic"/>
                        <a:sym typeface="Franklin Gothic"/>
                      </a:endParaRPr>
                    </a:p>
                  </a:txBody>
                  <a:tcPr marT="91425" marB="91425" marR="91425" marL="91425">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hMerge="1"/>
                <a:tc hMerge="1"/>
              </a:tr>
              <a:tr h="316525">
                <a:tc>
                  <a:txBody>
                    <a:bodyPr/>
                    <a:lstStyle/>
                    <a:p>
                      <a:pPr indent="0" lvl="0" marL="0" marR="0" rtl="0" algn="l">
                        <a:lnSpc>
                          <a:spcPct val="100000"/>
                        </a:lnSpc>
                        <a:spcBef>
                          <a:spcPts val="0"/>
                        </a:spcBef>
                        <a:spcAft>
                          <a:spcPts val="0"/>
                        </a:spcAft>
                        <a:buClr>
                          <a:srgbClr val="000000"/>
                        </a:buClr>
                        <a:buSzPts val="1200"/>
                        <a:buFont typeface="Arial"/>
                        <a:buNone/>
                      </a:pPr>
                      <a:r>
                        <a:rPr lang="en-NZ" sz="1100" u="none" cap="none" strike="noStrike">
                          <a:solidFill>
                            <a:srgbClr val="002286"/>
                          </a:solidFill>
                          <a:latin typeface="Franklin Gothic"/>
                          <a:ea typeface="Franklin Gothic"/>
                          <a:cs typeface="Franklin Gothic"/>
                          <a:sym typeface="Franklin Gothic"/>
                        </a:rPr>
                        <a:t>3.1 Develop and maintain a 24-month workplan…A condition of 3rd payment</a:t>
                      </a:r>
                      <a:endParaRPr sz="1100" u="none" cap="none" strike="noStrike">
                        <a:solidFill>
                          <a:srgbClr val="002286"/>
                        </a:solidFill>
                        <a:latin typeface="Franklin Gothic"/>
                        <a:ea typeface="Franklin Gothic"/>
                        <a:cs typeface="Franklin Gothic"/>
                        <a:sym typeface="Franklin Gothic"/>
                      </a:endParaRPr>
                    </a:p>
                  </a:txBody>
                  <a:tcPr marT="91425" marB="91425" marR="91425" marL="91425">
                    <a:lnT cap="flat" cmpd="sng" w="12700">
                      <a:solidFill>
                        <a:schemeClr val="dk1"/>
                      </a:solidFill>
                      <a:prstDash val="solid"/>
                      <a:round/>
                      <a:headEnd len="sm" w="sm" type="none"/>
                      <a:tailEnd len="sm" w="sm" type="none"/>
                    </a:lnT>
                  </a:tcPr>
                </a:tc>
                <a:tc>
                  <a:txBody>
                    <a:bodyPr/>
                    <a:lstStyle/>
                    <a:p>
                      <a:pPr indent="0" lvl="0" marL="0" marR="0" rtl="0" algn="l">
                        <a:lnSpc>
                          <a:spcPct val="100000"/>
                        </a:lnSpc>
                        <a:spcBef>
                          <a:spcPts val="0"/>
                        </a:spcBef>
                        <a:spcAft>
                          <a:spcPts val="0"/>
                        </a:spcAft>
                        <a:buClr>
                          <a:srgbClr val="000000"/>
                        </a:buClr>
                        <a:buSzPts val="1200"/>
                        <a:buFont typeface="Arial"/>
                        <a:buNone/>
                      </a:pPr>
                      <a:r>
                        <a:rPr lang="en-NZ" sz="1100" u="none" cap="none" strike="noStrike">
                          <a:solidFill>
                            <a:srgbClr val="002286"/>
                          </a:solidFill>
                          <a:latin typeface="Franklin Gothic"/>
                          <a:ea typeface="Franklin Gothic"/>
                          <a:cs typeface="Franklin Gothic"/>
                          <a:sym typeface="Franklin Gothic"/>
                        </a:rPr>
                        <a:t>31 May 2024</a:t>
                      </a:r>
                      <a:endParaRPr sz="1100" u="none" cap="none" strike="noStrike">
                        <a:solidFill>
                          <a:srgbClr val="002286"/>
                        </a:solidFill>
                        <a:latin typeface="Franklin Gothic"/>
                        <a:ea typeface="Franklin Gothic"/>
                        <a:cs typeface="Franklin Gothic"/>
                        <a:sym typeface="Franklin Gothic"/>
                      </a:endParaRPr>
                    </a:p>
                  </a:txBody>
                  <a:tcPr marT="91425" marB="91425" marR="91425" marL="91425">
                    <a:lnT cap="flat" cmpd="sng" w="12700">
                      <a:solidFill>
                        <a:schemeClr val="dk1"/>
                      </a:solidFill>
                      <a:prstDash val="solid"/>
                      <a:round/>
                      <a:headEnd len="sm" w="sm" type="none"/>
                      <a:tailEnd len="sm" w="sm" type="none"/>
                    </a:lnT>
                  </a:tcPr>
                </a:tc>
                <a:tc>
                  <a:txBody>
                    <a:bodyPr/>
                    <a:lstStyle/>
                    <a:p>
                      <a:pPr indent="0" lvl="0" marL="0" marR="0" rtl="0" algn="l">
                        <a:lnSpc>
                          <a:spcPct val="100000"/>
                        </a:lnSpc>
                        <a:spcBef>
                          <a:spcPts val="0"/>
                        </a:spcBef>
                        <a:spcAft>
                          <a:spcPts val="0"/>
                        </a:spcAft>
                        <a:buClr>
                          <a:srgbClr val="000000"/>
                        </a:buClr>
                        <a:buSzPts val="1200"/>
                        <a:buFont typeface="Arial"/>
                        <a:buNone/>
                      </a:pPr>
                      <a:r>
                        <a:rPr lang="en-NZ" sz="1100" u="none" cap="none" strike="noStrike">
                          <a:solidFill>
                            <a:srgbClr val="002286"/>
                          </a:solidFill>
                          <a:latin typeface="Franklin Gothic"/>
                          <a:ea typeface="Franklin Gothic"/>
                          <a:cs typeface="Franklin Gothic"/>
                          <a:sym typeface="Franklin Gothic"/>
                        </a:rPr>
                        <a:t>This is done. The FlexForum Workplan approved by Members on 30 November 2023 sets out tasks to be delivered in 2024 and beyond. Further tasks will be added to the workplan as they are identified.  </a:t>
                      </a:r>
                      <a:endParaRPr sz="1100" u="none" cap="none" strike="noStrike">
                        <a:solidFill>
                          <a:srgbClr val="002286"/>
                        </a:solidFill>
                        <a:latin typeface="Franklin Gothic"/>
                        <a:ea typeface="Franklin Gothic"/>
                        <a:cs typeface="Franklin Gothic"/>
                        <a:sym typeface="Franklin Gothic"/>
                      </a:endParaRPr>
                    </a:p>
                  </a:txBody>
                  <a:tcPr marT="91425" marB="91425" marR="91425" marL="91425">
                    <a:lnT cap="flat" cmpd="sng" w="12700">
                      <a:solidFill>
                        <a:schemeClr val="dk1"/>
                      </a:solidFill>
                      <a:prstDash val="solid"/>
                      <a:round/>
                      <a:headEnd len="sm" w="sm" type="none"/>
                      <a:tailEnd len="sm" w="sm" type="none"/>
                    </a:lnT>
                  </a:tcPr>
                </a:tc>
              </a:tr>
              <a:tr h="316525">
                <a:tc>
                  <a:txBody>
                    <a:bodyPr/>
                    <a:lstStyle/>
                    <a:p>
                      <a:pPr indent="0" lvl="0" marL="0" marR="0" rtl="0" algn="l">
                        <a:lnSpc>
                          <a:spcPct val="100000"/>
                        </a:lnSpc>
                        <a:spcBef>
                          <a:spcPts val="0"/>
                        </a:spcBef>
                        <a:spcAft>
                          <a:spcPts val="0"/>
                        </a:spcAft>
                        <a:buClr>
                          <a:srgbClr val="000000"/>
                        </a:buClr>
                        <a:buSzPts val="1200"/>
                        <a:buFont typeface="Arial"/>
                        <a:buNone/>
                      </a:pPr>
                      <a:r>
                        <a:rPr lang="en-NZ" sz="1100" u="none" cap="none" strike="noStrike">
                          <a:solidFill>
                            <a:srgbClr val="002286"/>
                          </a:solidFill>
                          <a:latin typeface="Franklin Gothic"/>
                          <a:ea typeface="Franklin Gothic"/>
                          <a:cs typeface="Franklin Gothic"/>
                          <a:sym typeface="Franklin Gothic"/>
                        </a:rPr>
                        <a:t>3.2 Coordinate delivery of 4-8 outputs….A condition of final payment</a:t>
                      </a:r>
                      <a:endParaRPr sz="1100" u="none" cap="none" strike="noStrike">
                        <a:solidFill>
                          <a:srgbClr val="002286"/>
                        </a:solidFill>
                        <a:latin typeface="Franklin Gothic"/>
                        <a:ea typeface="Franklin Gothic"/>
                        <a:cs typeface="Franklin Gothic"/>
                        <a:sym typeface="Franklin Gothic"/>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200"/>
                        <a:buFont typeface="Arial"/>
                        <a:buNone/>
                      </a:pPr>
                      <a:r>
                        <a:rPr lang="en-NZ" sz="1100" u="none" cap="none" strike="noStrike">
                          <a:solidFill>
                            <a:srgbClr val="002286"/>
                          </a:solidFill>
                          <a:latin typeface="Franklin Gothic"/>
                          <a:ea typeface="Franklin Gothic"/>
                          <a:cs typeface="Franklin Gothic"/>
                          <a:sym typeface="Franklin Gothic"/>
                        </a:rPr>
                        <a:t>30 June 2024</a:t>
                      </a:r>
                      <a:endParaRPr sz="1100" u="none" cap="none" strike="noStrike">
                        <a:solidFill>
                          <a:srgbClr val="002286"/>
                        </a:solidFill>
                        <a:latin typeface="Franklin Gothic"/>
                        <a:ea typeface="Franklin Gothic"/>
                        <a:cs typeface="Franklin Gothic"/>
                        <a:sym typeface="Franklin Gothic"/>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200"/>
                        <a:buFont typeface="Arial"/>
                        <a:buNone/>
                      </a:pPr>
                      <a:r>
                        <a:rPr lang="en-NZ" sz="1100" u="none" cap="none" strike="noStrike">
                          <a:solidFill>
                            <a:srgbClr val="002286"/>
                          </a:solidFill>
                          <a:latin typeface="Franklin Gothic"/>
                          <a:ea typeface="Franklin Gothic"/>
                          <a:cs typeface="Franklin Gothic"/>
                          <a:sym typeface="Franklin Gothic"/>
                        </a:rPr>
                        <a:t>This requires delivering the workplan. The FF Workplan will result in at least 4 outputs by 30 June 2024, noting that the initial workplan tasks each include several outputs.  </a:t>
                      </a:r>
                      <a:endParaRPr sz="1100" u="none" cap="none" strike="noStrike">
                        <a:solidFill>
                          <a:srgbClr val="002286"/>
                        </a:solidFill>
                        <a:latin typeface="Franklin Gothic"/>
                        <a:ea typeface="Franklin Gothic"/>
                        <a:cs typeface="Franklin Gothic"/>
                        <a:sym typeface="Franklin Gothic"/>
                      </a:endParaRPr>
                    </a:p>
                  </a:txBody>
                  <a:tcPr marT="91425" marB="91425" marR="91425" marL="91425"/>
                </a:tc>
              </a:tr>
              <a:tr h="474800">
                <a:tc>
                  <a:txBody>
                    <a:bodyPr/>
                    <a:lstStyle/>
                    <a:p>
                      <a:pPr indent="0" lvl="0" marL="0" marR="0" rtl="0" algn="l">
                        <a:lnSpc>
                          <a:spcPct val="100000"/>
                        </a:lnSpc>
                        <a:spcBef>
                          <a:spcPts val="0"/>
                        </a:spcBef>
                        <a:spcAft>
                          <a:spcPts val="0"/>
                        </a:spcAft>
                        <a:buClr>
                          <a:srgbClr val="000000"/>
                        </a:buClr>
                        <a:buSzPts val="1200"/>
                        <a:buFont typeface="Arial"/>
                        <a:buNone/>
                      </a:pPr>
                      <a:r>
                        <a:rPr lang="en-NZ" sz="1100" u="none" cap="none" strike="noStrike">
                          <a:solidFill>
                            <a:srgbClr val="002286"/>
                          </a:solidFill>
                          <a:latin typeface="Franklin Gothic"/>
                          <a:ea typeface="Franklin Gothic"/>
                          <a:cs typeface="Franklin Gothic"/>
                          <a:sym typeface="Franklin Gothic"/>
                        </a:rPr>
                        <a:t>3.3 Develop a FlexForum engagement plan….A condition of 3rd payment</a:t>
                      </a:r>
                      <a:endParaRPr sz="1100" u="none" cap="none" strike="noStrike">
                        <a:solidFill>
                          <a:srgbClr val="002286"/>
                        </a:solidFill>
                        <a:latin typeface="Franklin Gothic"/>
                        <a:ea typeface="Franklin Gothic"/>
                        <a:cs typeface="Franklin Gothic"/>
                        <a:sym typeface="Franklin Gothic"/>
                      </a:endParaRPr>
                    </a:p>
                  </a:txBody>
                  <a:tcPr marT="91425" marB="91425" marR="91425" marL="91425">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rPr lang="en-NZ" sz="1100" u="none" cap="none" strike="noStrike">
                          <a:solidFill>
                            <a:srgbClr val="002286"/>
                          </a:solidFill>
                          <a:latin typeface="Franklin Gothic"/>
                          <a:ea typeface="Franklin Gothic"/>
                          <a:cs typeface="Franklin Gothic"/>
                          <a:sym typeface="Franklin Gothic"/>
                        </a:rPr>
                        <a:t>31 May 2024</a:t>
                      </a:r>
                      <a:endParaRPr sz="1100" u="none" cap="none" strike="noStrike">
                        <a:solidFill>
                          <a:srgbClr val="002286"/>
                        </a:solidFill>
                        <a:latin typeface="Franklin Gothic"/>
                        <a:ea typeface="Franklin Gothic"/>
                        <a:cs typeface="Franklin Gothic"/>
                        <a:sym typeface="Franklin Gothic"/>
                      </a:endParaRPr>
                    </a:p>
                  </a:txBody>
                  <a:tcPr marT="91425" marB="91425" marR="91425" marL="91425">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rPr lang="en-NZ" sz="1100" u="none" cap="none" strike="noStrike">
                          <a:solidFill>
                            <a:srgbClr val="002286"/>
                          </a:solidFill>
                          <a:latin typeface="Franklin Gothic"/>
                          <a:ea typeface="Franklin Gothic"/>
                          <a:cs typeface="Franklin Gothic"/>
                          <a:sym typeface="Franklin Gothic"/>
                        </a:rPr>
                        <a:t>Underway. The engagement plan will build on work done in 2022 and will be right-sized. </a:t>
                      </a:r>
                      <a:endParaRPr sz="1100" u="none" cap="none" strike="noStrike">
                        <a:solidFill>
                          <a:srgbClr val="002286"/>
                        </a:solidFill>
                        <a:latin typeface="Franklin Gothic"/>
                        <a:ea typeface="Franklin Gothic"/>
                        <a:cs typeface="Franklin Gothic"/>
                        <a:sym typeface="Franklin Gothic"/>
                      </a:endParaRPr>
                    </a:p>
                  </a:txBody>
                  <a:tcPr marT="91425" marB="91425" marR="91425" marL="91425">
                    <a:lnB cap="flat" cmpd="sng" w="12700">
                      <a:solidFill>
                        <a:schemeClr val="dk1"/>
                      </a:solidFill>
                      <a:prstDash val="solid"/>
                      <a:round/>
                      <a:headEnd len="sm" w="sm" type="none"/>
                      <a:tailEnd len="sm" w="sm" type="none"/>
                    </a:lnB>
                  </a:tcPr>
                </a:tc>
              </a:tr>
              <a:tr h="305025">
                <a:tc gridSpan="3">
                  <a:txBody>
                    <a:bodyPr/>
                    <a:lstStyle/>
                    <a:p>
                      <a:pPr indent="0" lvl="0" marL="0" marR="0" rtl="0" algn="l">
                        <a:lnSpc>
                          <a:spcPct val="100000"/>
                        </a:lnSpc>
                        <a:spcBef>
                          <a:spcPts val="0"/>
                        </a:spcBef>
                        <a:spcAft>
                          <a:spcPts val="0"/>
                        </a:spcAft>
                        <a:buClr>
                          <a:srgbClr val="000000"/>
                        </a:buClr>
                        <a:buSzPts val="1200"/>
                        <a:buFont typeface="Arial"/>
                        <a:buNone/>
                      </a:pPr>
                      <a:r>
                        <a:rPr lang="en-NZ" sz="1100" u="none" cap="none" strike="noStrike">
                          <a:solidFill>
                            <a:srgbClr val="002286"/>
                          </a:solidFill>
                          <a:latin typeface="Franklin Gothic"/>
                          <a:ea typeface="Franklin Gothic"/>
                          <a:cs typeface="Franklin Gothic"/>
                          <a:sym typeface="Franklin Gothic"/>
                        </a:rPr>
                        <a:t>Establish and maintain Member-driven workstreams</a:t>
                      </a:r>
                      <a:endParaRPr sz="1100" u="none" cap="none" strike="noStrike">
                        <a:solidFill>
                          <a:srgbClr val="002286"/>
                        </a:solidFill>
                        <a:latin typeface="Franklin Gothic"/>
                        <a:ea typeface="Franklin Gothic"/>
                        <a:cs typeface="Franklin Gothic"/>
                        <a:sym typeface="Franklin Gothic"/>
                      </a:endParaRPr>
                    </a:p>
                  </a:txBody>
                  <a:tcPr marT="91425" marB="91425" marR="91425" marL="91425">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hMerge="1"/>
                <a:tc hMerge="1"/>
              </a:tr>
              <a:tr h="474800">
                <a:tc>
                  <a:txBody>
                    <a:bodyPr/>
                    <a:lstStyle/>
                    <a:p>
                      <a:pPr indent="0" lvl="0" marL="0" marR="0" rtl="0" algn="l">
                        <a:lnSpc>
                          <a:spcPct val="100000"/>
                        </a:lnSpc>
                        <a:spcBef>
                          <a:spcPts val="0"/>
                        </a:spcBef>
                        <a:spcAft>
                          <a:spcPts val="0"/>
                        </a:spcAft>
                        <a:buClr>
                          <a:srgbClr val="000000"/>
                        </a:buClr>
                        <a:buSzPts val="1200"/>
                        <a:buFont typeface="Arial"/>
                        <a:buNone/>
                      </a:pPr>
                      <a:r>
                        <a:rPr lang="en-NZ" sz="1100" u="none" cap="none" strike="noStrike">
                          <a:solidFill>
                            <a:srgbClr val="002286"/>
                          </a:solidFill>
                          <a:latin typeface="Franklin Gothic"/>
                          <a:ea typeface="Franklin Gothic"/>
                          <a:cs typeface="Franklin Gothic"/>
                          <a:sym typeface="Franklin Gothic"/>
                        </a:rPr>
                        <a:t>4.1 Establish workstreams</a:t>
                      </a:r>
                      <a:endParaRPr sz="1100" u="none" cap="none" strike="noStrike">
                        <a:solidFill>
                          <a:srgbClr val="002286"/>
                        </a:solidFill>
                        <a:latin typeface="Franklin Gothic"/>
                        <a:ea typeface="Franklin Gothic"/>
                        <a:cs typeface="Franklin Gothic"/>
                        <a:sym typeface="Franklin Gothic"/>
                      </a:endParaRPr>
                    </a:p>
                  </a:txBody>
                  <a:tcPr marT="91425" marB="91425" marR="91425" marL="91425">
                    <a:lnT cap="flat" cmpd="sng" w="12700">
                      <a:solidFill>
                        <a:schemeClr val="dk1"/>
                      </a:solidFill>
                      <a:prstDash val="solid"/>
                      <a:round/>
                      <a:headEnd len="sm" w="sm" type="none"/>
                      <a:tailEnd len="sm" w="sm" type="none"/>
                    </a:lnT>
                  </a:tcPr>
                </a:tc>
                <a:tc>
                  <a:txBody>
                    <a:bodyPr/>
                    <a:lstStyle/>
                    <a:p>
                      <a:pPr indent="0" lvl="0" marL="0" marR="0" rtl="0" algn="l">
                        <a:lnSpc>
                          <a:spcPct val="100000"/>
                        </a:lnSpc>
                        <a:spcBef>
                          <a:spcPts val="0"/>
                        </a:spcBef>
                        <a:spcAft>
                          <a:spcPts val="0"/>
                        </a:spcAft>
                        <a:buClr>
                          <a:srgbClr val="000000"/>
                        </a:buClr>
                        <a:buSzPts val="1200"/>
                        <a:buFont typeface="Arial"/>
                        <a:buNone/>
                      </a:pPr>
                      <a:r>
                        <a:rPr lang="en-NZ" sz="1100" u="none" cap="none" strike="noStrike">
                          <a:solidFill>
                            <a:srgbClr val="002286"/>
                          </a:solidFill>
                          <a:latin typeface="Franklin Gothic"/>
                          <a:ea typeface="Franklin Gothic"/>
                          <a:cs typeface="Franklin Gothic"/>
                          <a:sym typeface="Franklin Gothic"/>
                        </a:rPr>
                        <a:t>NA</a:t>
                      </a:r>
                      <a:endParaRPr sz="1100" u="none" cap="none" strike="noStrike">
                        <a:solidFill>
                          <a:srgbClr val="002286"/>
                        </a:solidFill>
                        <a:latin typeface="Franklin Gothic"/>
                        <a:ea typeface="Franklin Gothic"/>
                        <a:cs typeface="Franklin Gothic"/>
                        <a:sym typeface="Franklin Gothic"/>
                      </a:endParaRPr>
                    </a:p>
                  </a:txBody>
                  <a:tcPr marT="91425" marB="91425" marR="91425" marL="91425">
                    <a:lnT cap="flat" cmpd="sng" w="12700">
                      <a:solidFill>
                        <a:schemeClr val="dk1"/>
                      </a:solidFill>
                      <a:prstDash val="solid"/>
                      <a:round/>
                      <a:headEnd len="sm" w="sm" type="none"/>
                      <a:tailEnd len="sm" w="sm" type="none"/>
                    </a:lnT>
                  </a:tcPr>
                </a:tc>
                <a:tc>
                  <a:txBody>
                    <a:bodyPr/>
                    <a:lstStyle/>
                    <a:p>
                      <a:pPr indent="0" lvl="0" marL="0" marR="0" rtl="0" algn="l">
                        <a:lnSpc>
                          <a:spcPct val="100000"/>
                        </a:lnSpc>
                        <a:spcBef>
                          <a:spcPts val="0"/>
                        </a:spcBef>
                        <a:spcAft>
                          <a:spcPts val="0"/>
                        </a:spcAft>
                        <a:buClr>
                          <a:srgbClr val="000000"/>
                        </a:buClr>
                        <a:buSzPts val="1200"/>
                        <a:buFont typeface="Arial"/>
                        <a:buNone/>
                      </a:pPr>
                      <a:r>
                        <a:rPr lang="en-NZ" sz="1100" u="none" cap="none" strike="noStrike">
                          <a:solidFill>
                            <a:srgbClr val="002286"/>
                          </a:solidFill>
                          <a:latin typeface="Franklin Gothic"/>
                          <a:ea typeface="Franklin Gothic"/>
                          <a:cs typeface="Franklin Gothic"/>
                          <a:sym typeface="Franklin Gothic"/>
                        </a:rPr>
                        <a:t>This is done.</a:t>
                      </a:r>
                      <a:endParaRPr sz="1100" u="none" cap="none" strike="noStrike">
                        <a:solidFill>
                          <a:srgbClr val="002286"/>
                        </a:solidFill>
                        <a:latin typeface="Franklin Gothic"/>
                        <a:ea typeface="Franklin Gothic"/>
                        <a:cs typeface="Franklin Gothic"/>
                        <a:sym typeface="Franklin Gothic"/>
                      </a:endParaRPr>
                    </a:p>
                  </a:txBody>
                  <a:tcPr marT="91425" marB="91425" marR="91425" marL="91425">
                    <a:lnT cap="flat" cmpd="sng" w="12700">
                      <a:solidFill>
                        <a:schemeClr val="dk1"/>
                      </a:solidFill>
                      <a:prstDash val="solid"/>
                      <a:round/>
                      <a:headEnd len="sm" w="sm" type="none"/>
                      <a:tailEnd len="sm" w="sm" type="none"/>
                    </a:lnT>
                  </a:tcPr>
                </a:tc>
              </a:tr>
              <a:tr h="474800">
                <a:tc>
                  <a:txBody>
                    <a:bodyPr/>
                    <a:lstStyle/>
                    <a:p>
                      <a:pPr indent="0" lvl="0" marL="0" marR="0" rtl="0" algn="l">
                        <a:lnSpc>
                          <a:spcPct val="100000"/>
                        </a:lnSpc>
                        <a:spcBef>
                          <a:spcPts val="0"/>
                        </a:spcBef>
                        <a:spcAft>
                          <a:spcPts val="0"/>
                        </a:spcAft>
                        <a:buClr>
                          <a:srgbClr val="000000"/>
                        </a:buClr>
                        <a:buSzPts val="1200"/>
                        <a:buFont typeface="Arial"/>
                        <a:buNone/>
                      </a:pPr>
                      <a:r>
                        <a:rPr lang="en-NZ" sz="1100" u="none" cap="none" strike="noStrike">
                          <a:solidFill>
                            <a:srgbClr val="002286"/>
                          </a:solidFill>
                          <a:latin typeface="Franklin Gothic"/>
                          <a:ea typeface="Franklin Gothic"/>
                          <a:cs typeface="Franklin Gothic"/>
                          <a:sym typeface="Franklin Gothic"/>
                        </a:rPr>
                        <a:t>4.2 Workstreams to identify workstream outputs and timelines….A condition of the 2nd payment</a:t>
                      </a:r>
                      <a:endParaRPr sz="1100" u="none" cap="none" strike="noStrike">
                        <a:solidFill>
                          <a:srgbClr val="002286"/>
                        </a:solidFill>
                        <a:latin typeface="Franklin Gothic"/>
                        <a:ea typeface="Franklin Gothic"/>
                        <a:cs typeface="Franklin Gothic"/>
                        <a:sym typeface="Franklin Gothic"/>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200"/>
                        <a:buFont typeface="Arial"/>
                        <a:buNone/>
                      </a:pPr>
                      <a:r>
                        <a:rPr lang="en-NZ" sz="1100" u="none" cap="none" strike="noStrike">
                          <a:solidFill>
                            <a:srgbClr val="002286"/>
                          </a:solidFill>
                          <a:latin typeface="Franklin Gothic"/>
                          <a:ea typeface="Franklin Gothic"/>
                          <a:cs typeface="Franklin Gothic"/>
                          <a:sym typeface="Franklin Gothic"/>
                        </a:rPr>
                        <a:t>31 March 2024</a:t>
                      </a:r>
                      <a:endParaRPr sz="1100" u="none" cap="none" strike="noStrike">
                        <a:solidFill>
                          <a:srgbClr val="002286"/>
                        </a:solidFill>
                        <a:latin typeface="Franklin Gothic"/>
                        <a:ea typeface="Franklin Gothic"/>
                        <a:cs typeface="Franklin Gothic"/>
                        <a:sym typeface="Franklin Gothic"/>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200"/>
                        <a:buFont typeface="Arial"/>
                        <a:buNone/>
                      </a:pPr>
                      <a:r>
                        <a:rPr lang="en-NZ" sz="1100" u="none" cap="none" strike="noStrike">
                          <a:solidFill>
                            <a:srgbClr val="002286"/>
                          </a:solidFill>
                          <a:latin typeface="Franklin Gothic"/>
                          <a:ea typeface="Franklin Gothic"/>
                          <a:cs typeface="Franklin Gothic"/>
                          <a:sym typeface="Franklin Gothic"/>
                        </a:rPr>
                        <a:t>This is done. </a:t>
                      </a:r>
                      <a:endParaRPr sz="1100" u="none" cap="none" strike="noStrike">
                        <a:solidFill>
                          <a:srgbClr val="002286"/>
                        </a:solidFill>
                        <a:latin typeface="Franklin Gothic"/>
                        <a:ea typeface="Franklin Gothic"/>
                        <a:cs typeface="Franklin Gothic"/>
                        <a:sym typeface="Franklin Gothic"/>
                      </a:endParaRPr>
                    </a:p>
                  </a:txBody>
                  <a:tcPr marT="91425" marB="91425" marR="91425" marL="91425"/>
                </a:tc>
              </a:tr>
              <a:tr h="474800">
                <a:tc>
                  <a:txBody>
                    <a:bodyPr/>
                    <a:lstStyle/>
                    <a:p>
                      <a:pPr indent="0" lvl="0" marL="0" marR="0" rtl="0" algn="l">
                        <a:lnSpc>
                          <a:spcPct val="100000"/>
                        </a:lnSpc>
                        <a:spcBef>
                          <a:spcPts val="0"/>
                        </a:spcBef>
                        <a:spcAft>
                          <a:spcPts val="0"/>
                        </a:spcAft>
                        <a:buClr>
                          <a:srgbClr val="000000"/>
                        </a:buClr>
                        <a:buSzPts val="1200"/>
                        <a:buFont typeface="Arial"/>
                        <a:buNone/>
                      </a:pPr>
                      <a:r>
                        <a:rPr lang="en-NZ" sz="1100" u="none" cap="none" strike="noStrike">
                          <a:solidFill>
                            <a:srgbClr val="002286"/>
                          </a:solidFill>
                          <a:latin typeface="Franklin Gothic"/>
                          <a:ea typeface="Franklin Gothic"/>
                          <a:cs typeface="Franklin Gothic"/>
                          <a:sym typeface="Franklin Gothic"/>
                        </a:rPr>
                        <a:t>4.3 Provide….with advice on key questions that would best be answered through pilots and trials. A condition of 3rd payment</a:t>
                      </a:r>
                      <a:endParaRPr sz="1100" u="none" cap="none" strike="noStrike">
                        <a:solidFill>
                          <a:srgbClr val="002286"/>
                        </a:solidFill>
                        <a:latin typeface="Franklin Gothic"/>
                        <a:ea typeface="Franklin Gothic"/>
                        <a:cs typeface="Franklin Gothic"/>
                        <a:sym typeface="Franklin Gothic"/>
                      </a:endParaRPr>
                    </a:p>
                  </a:txBody>
                  <a:tcPr marT="91425" marB="91425" marR="91425" marL="91425">
                    <a:lnB cap="flat" cmpd="sng" w="19050">
                      <a:solidFill>
                        <a:srgbClr val="88888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rPr lang="en-NZ" sz="1100" u="none" cap="none" strike="noStrike">
                          <a:solidFill>
                            <a:srgbClr val="002286"/>
                          </a:solidFill>
                          <a:latin typeface="Franklin Gothic"/>
                          <a:ea typeface="Franklin Gothic"/>
                          <a:cs typeface="Franklin Gothic"/>
                          <a:sym typeface="Franklin Gothic"/>
                        </a:rPr>
                        <a:t>30 June 2024</a:t>
                      </a:r>
                      <a:endParaRPr sz="1100" u="none" cap="none" strike="noStrike">
                        <a:solidFill>
                          <a:srgbClr val="002286"/>
                        </a:solidFill>
                        <a:latin typeface="Franklin Gothic"/>
                        <a:ea typeface="Franklin Gothic"/>
                        <a:cs typeface="Franklin Gothic"/>
                        <a:sym typeface="Franklin Gothic"/>
                      </a:endParaRPr>
                    </a:p>
                  </a:txBody>
                  <a:tcPr marT="91425" marB="91425" marR="91425" marL="91425">
                    <a:lnB cap="flat" cmpd="sng" w="19050">
                      <a:solidFill>
                        <a:srgbClr val="88888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rPr lang="en-NZ" sz="1100" u="none" cap="none" strike="noStrike">
                          <a:solidFill>
                            <a:srgbClr val="002286"/>
                          </a:solidFill>
                          <a:latin typeface="Franklin Gothic"/>
                          <a:ea typeface="Franklin Gothic"/>
                          <a:cs typeface="Franklin Gothic"/>
                          <a:sym typeface="Franklin Gothic"/>
                        </a:rPr>
                        <a:t>Issues requiring learning-by-doing will be identified through delivering the FlexForum workplan, workstream activities and by other parties, eg, Future Networks Forum. The issues will be collated in the next public progress report.</a:t>
                      </a:r>
                      <a:endParaRPr sz="1100" u="none" cap="none" strike="noStrike">
                        <a:solidFill>
                          <a:srgbClr val="002286"/>
                        </a:solidFill>
                        <a:latin typeface="Franklin Gothic"/>
                        <a:ea typeface="Franklin Gothic"/>
                        <a:cs typeface="Franklin Gothic"/>
                        <a:sym typeface="Franklin Gothic"/>
                      </a:endParaRPr>
                    </a:p>
                  </a:txBody>
                  <a:tcPr marT="91425" marB="91425" marR="91425" marL="91425">
                    <a:lnB cap="flat" cmpd="sng" w="19050">
                      <a:solidFill>
                        <a:srgbClr val="888888"/>
                      </a:solidFill>
                      <a:prstDash val="solid"/>
                      <a:round/>
                      <a:headEnd len="sm" w="sm" type="none"/>
                      <a:tailEnd len="sm" w="sm" type="none"/>
                    </a:lnB>
                  </a:tcPr>
                </a:tc>
              </a:tr>
            </a:tbl>
          </a:graphicData>
        </a:graphic>
      </p:graphicFrame>
      <p:sp>
        <p:nvSpPr>
          <p:cNvPr id="240" name="Google Shape;240;p13"/>
          <p:cNvSpPr txBox="1"/>
          <p:nvPr/>
        </p:nvSpPr>
        <p:spPr>
          <a:xfrm>
            <a:off x="629625" y="1081200"/>
            <a:ext cx="7911600" cy="992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NZ" sz="1400" u="none" cap="none" strike="noStrike">
                <a:solidFill>
                  <a:srgbClr val="002387"/>
                </a:solidFill>
                <a:latin typeface="Franklin Gothic"/>
                <a:ea typeface="Franklin Gothic"/>
                <a:cs typeface="Franklin Gothic"/>
                <a:sym typeface="Franklin Gothic"/>
              </a:rPr>
              <a:t>Update on progress with the deliverables listed in the funding agreement continued</a:t>
            </a:r>
            <a:endParaRPr b="0" i="0" sz="1400" u="none" cap="none" strike="noStrike">
              <a:solidFill>
                <a:srgbClr val="002387"/>
              </a:solidFill>
              <a:latin typeface="Franklin Gothic"/>
              <a:ea typeface="Franklin Gothic"/>
              <a:cs typeface="Franklin Gothic"/>
              <a:sym typeface="Franklin Gothic"/>
            </a:endParaRPr>
          </a:p>
          <a:p>
            <a:pPr indent="-269999" lvl="0" marL="269999" marR="0" rtl="0" algn="l">
              <a:lnSpc>
                <a:spcPct val="100000"/>
              </a:lnSpc>
              <a:spcBef>
                <a:spcPts val="300"/>
              </a:spcBef>
              <a:spcAft>
                <a:spcPts val="0"/>
              </a:spcAft>
              <a:buClr>
                <a:srgbClr val="002286"/>
              </a:buClr>
              <a:buSzPts val="1400"/>
              <a:buFont typeface="Franklin Gothic"/>
              <a:buChar char="-"/>
            </a:pPr>
            <a:r>
              <a:rPr b="0" i="0" lang="en-NZ" sz="1400" u="none" cap="none" strike="noStrike">
                <a:solidFill>
                  <a:srgbClr val="002387"/>
                </a:solidFill>
                <a:latin typeface="Franklin Gothic"/>
                <a:ea typeface="Franklin Gothic"/>
                <a:cs typeface="Franklin Gothic"/>
                <a:sym typeface="Franklin Gothic"/>
              </a:rPr>
              <a:t>3.3 to develop a FlexForum engagement plan needs focus/resources to ensure the 31 May delivery date is achieved</a:t>
            </a:r>
            <a:endParaRPr b="0" i="0" sz="1400" u="none" cap="none" strike="noStrike">
              <a:solidFill>
                <a:srgbClr val="002387"/>
              </a:solidFill>
              <a:latin typeface="Franklin Gothic"/>
              <a:ea typeface="Franklin Gothic"/>
              <a:cs typeface="Franklin Gothic"/>
              <a:sym typeface="Franklin Gothic"/>
            </a:endParaRPr>
          </a:p>
          <a:p>
            <a:pPr indent="0" lvl="0" marL="0" marR="0" rtl="0" algn="l">
              <a:lnSpc>
                <a:spcPct val="100000"/>
              </a:lnSpc>
              <a:spcBef>
                <a:spcPts val="0"/>
              </a:spcBef>
              <a:spcAft>
                <a:spcPts val="0"/>
              </a:spcAft>
              <a:buClr>
                <a:srgbClr val="000000"/>
              </a:buClr>
              <a:buSzPts val="1800"/>
              <a:buFont typeface="Arial"/>
              <a:buNone/>
            </a:pPr>
            <a:r>
              <a:t/>
            </a:r>
            <a:endParaRPr b="0" i="0" sz="1400" u="none" cap="none" strike="noStrike">
              <a:solidFill>
                <a:srgbClr val="002387"/>
              </a:solidFill>
              <a:latin typeface="Arial"/>
              <a:ea typeface="Arial"/>
              <a:cs typeface="Arial"/>
              <a:sym typeface="Arial"/>
            </a:endParaRPr>
          </a:p>
        </p:txBody>
      </p:sp>
      <p:sp>
        <p:nvSpPr>
          <p:cNvPr id="241" name="Google Shape;241;p13"/>
          <p:cNvSpPr txBox="1"/>
          <p:nvPr/>
        </p:nvSpPr>
        <p:spPr>
          <a:xfrm>
            <a:off x="9123825" y="1002675"/>
            <a:ext cx="2877000" cy="615600"/>
          </a:xfrm>
          <a:prstGeom prst="rect">
            <a:avLst/>
          </a:prstGeom>
          <a:noFill/>
          <a:ln>
            <a:noFill/>
          </a:ln>
        </p:spPr>
        <p:txBody>
          <a:bodyPr anchorCtr="0" anchor="t" bIns="91425" lIns="91425" spcFirstLastPara="1" rIns="91425" wrap="square" tIns="91425">
            <a:spAutoFit/>
          </a:bodyPr>
          <a:lstStyle/>
          <a:p>
            <a:pPr indent="0" lvl="0" marL="72000" marR="0" rtl="0" algn="l">
              <a:lnSpc>
                <a:spcPct val="100000"/>
              </a:lnSpc>
              <a:spcBef>
                <a:spcPts val="600"/>
              </a:spcBef>
              <a:spcAft>
                <a:spcPts val="0"/>
              </a:spcAft>
              <a:buClr>
                <a:schemeClr val="dk1"/>
              </a:buClr>
              <a:buSzPts val="1800"/>
              <a:buFont typeface="Arial"/>
              <a:buNone/>
            </a:pPr>
            <a:r>
              <a:rPr b="0" i="0" lang="en-NZ" sz="1400" u="none" cap="none" strike="noStrike">
                <a:solidFill>
                  <a:srgbClr val="FF0000"/>
                </a:solidFill>
                <a:latin typeface="Arial"/>
                <a:ea typeface="Arial"/>
                <a:cs typeface="Arial"/>
                <a:sym typeface="Arial"/>
              </a:rPr>
              <a:t>Action: agree how and who will finalise the engagement plan</a:t>
            </a:r>
            <a:endParaRPr b="0" i="0" sz="1400" u="none" cap="none" strike="noStrike">
              <a:solidFill>
                <a:srgbClr val="FF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g26c8f5cc3f3_0_23"/>
          <p:cNvSpPr txBox="1"/>
          <p:nvPr>
            <p:ph idx="12" type="sldNum"/>
          </p:nvPr>
        </p:nvSpPr>
        <p:spPr>
          <a:xfrm>
            <a:off x="11520000" y="6480000"/>
            <a:ext cx="5763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247" name="Google Shape;247;g26c8f5cc3f3_0_23"/>
          <p:cNvSpPr txBox="1"/>
          <p:nvPr>
            <p:ph type="title"/>
          </p:nvPr>
        </p:nvSpPr>
        <p:spPr>
          <a:xfrm>
            <a:off x="787400" y="103950"/>
            <a:ext cx="10482900" cy="828000"/>
          </a:xfrm>
          <a:prstGeom prst="rect">
            <a:avLst/>
          </a:prstGeom>
          <a:noFill/>
          <a:ln>
            <a:noFill/>
          </a:ln>
        </p:spPr>
        <p:txBody>
          <a:bodyPr anchorCtr="0" anchor="ctr" bIns="45700" lIns="91425" spcFirstLastPara="1" rIns="91425" wrap="square" tIns="45700">
            <a:normAutofit/>
          </a:bodyPr>
          <a:lstStyle/>
          <a:p>
            <a:pPr indent="0" lvl="0" marL="72000" marR="0" rtl="0" algn="l">
              <a:lnSpc>
                <a:spcPct val="90000"/>
              </a:lnSpc>
              <a:spcBef>
                <a:spcPts val="0"/>
              </a:spcBef>
              <a:spcAft>
                <a:spcPts val="0"/>
              </a:spcAft>
              <a:buSzPts val="1800"/>
              <a:buNone/>
            </a:pPr>
            <a:r>
              <a:rPr lang="en-NZ" sz="2400">
                <a:solidFill>
                  <a:srgbClr val="FF4331"/>
                </a:solidFill>
                <a:latin typeface="Franklin Gothic"/>
                <a:ea typeface="Franklin Gothic"/>
                <a:cs typeface="Franklin Gothic"/>
                <a:sym typeface="Franklin Gothic"/>
              </a:rPr>
              <a:t>5 Workplan update (5): potential new workplan task to provide EECA advice</a:t>
            </a:r>
            <a:endParaRPr sz="2400">
              <a:solidFill>
                <a:srgbClr val="FF4331"/>
              </a:solidFill>
              <a:latin typeface="Franklin Gothic"/>
              <a:ea typeface="Franklin Gothic"/>
              <a:cs typeface="Franklin Gothic"/>
              <a:sym typeface="Franklin Gothic"/>
            </a:endParaRPr>
          </a:p>
        </p:txBody>
      </p:sp>
      <p:sp>
        <p:nvSpPr>
          <p:cNvPr id="248" name="Google Shape;248;g26c8f5cc3f3_0_23"/>
          <p:cNvSpPr txBox="1"/>
          <p:nvPr>
            <p:ph idx="1" type="body"/>
          </p:nvPr>
        </p:nvSpPr>
        <p:spPr>
          <a:xfrm>
            <a:off x="787400" y="880599"/>
            <a:ext cx="11229000" cy="4897500"/>
          </a:xfrm>
          <a:prstGeom prst="rect">
            <a:avLst/>
          </a:prstGeom>
          <a:noFill/>
          <a:ln>
            <a:noFill/>
          </a:ln>
        </p:spPr>
        <p:txBody>
          <a:bodyPr anchorCtr="0" anchor="t" bIns="45700" lIns="91425" spcFirstLastPara="1" rIns="91425" wrap="square" tIns="45700">
            <a:noAutofit/>
          </a:bodyPr>
          <a:lstStyle/>
          <a:p>
            <a:pPr indent="0" lvl="0" marL="72000" rtl="0" algn="l">
              <a:lnSpc>
                <a:spcPct val="100000"/>
              </a:lnSpc>
              <a:spcBef>
                <a:spcPts val="0"/>
              </a:spcBef>
              <a:spcAft>
                <a:spcPts val="0"/>
              </a:spcAft>
              <a:buClr>
                <a:srgbClr val="EF4637"/>
              </a:buClr>
              <a:buSzPts val="1280"/>
              <a:buNone/>
            </a:pPr>
            <a:r>
              <a:rPr lang="en-NZ" sz="1400">
                <a:solidFill>
                  <a:srgbClr val="EF4637"/>
                </a:solidFill>
                <a:latin typeface="Franklin Gothic"/>
                <a:ea typeface="Franklin Gothic"/>
                <a:cs typeface="Franklin Gothic"/>
                <a:sym typeface="Franklin Gothic"/>
              </a:rPr>
              <a:t>Purpose of this item: </a:t>
            </a:r>
            <a:endParaRPr sz="1400">
              <a:solidFill>
                <a:srgbClr val="002387"/>
              </a:solidFill>
              <a:latin typeface="Franklin Gothic"/>
              <a:ea typeface="Franklin Gothic"/>
              <a:cs typeface="Franklin Gothic"/>
              <a:sym typeface="Franklin Gothic"/>
            </a:endParaRPr>
          </a:p>
          <a:p>
            <a:pPr indent="-214895" lvl="0" marL="251997" rtl="0" algn="l">
              <a:lnSpc>
                <a:spcPct val="100000"/>
              </a:lnSpc>
              <a:spcBef>
                <a:spcPts val="300"/>
              </a:spcBef>
              <a:spcAft>
                <a:spcPts val="0"/>
              </a:spcAft>
              <a:buClr>
                <a:srgbClr val="002387"/>
              </a:buClr>
              <a:buSzPts val="1400"/>
              <a:buFont typeface="Franklin Gothic"/>
              <a:buChar char="▪"/>
            </a:pPr>
            <a:r>
              <a:rPr lang="en-NZ" sz="1400">
                <a:solidFill>
                  <a:srgbClr val="002387"/>
                </a:solidFill>
                <a:latin typeface="Franklin Gothic"/>
                <a:ea typeface="Franklin Gothic"/>
                <a:cs typeface="Franklin Gothic"/>
                <a:sym typeface="Franklin Gothic"/>
              </a:rPr>
              <a:t>Note a potential new workplan task to provide EECA advice</a:t>
            </a:r>
            <a:endParaRPr sz="1400">
              <a:solidFill>
                <a:srgbClr val="002387"/>
              </a:solidFill>
              <a:latin typeface="Franklin Gothic"/>
              <a:ea typeface="Franklin Gothic"/>
              <a:cs typeface="Franklin Gothic"/>
              <a:sym typeface="Franklin Gothic"/>
            </a:endParaRPr>
          </a:p>
          <a:p>
            <a:pPr indent="0" lvl="0" marL="0" rtl="0" algn="l">
              <a:lnSpc>
                <a:spcPct val="100000"/>
              </a:lnSpc>
              <a:spcBef>
                <a:spcPts val="300"/>
              </a:spcBef>
              <a:spcAft>
                <a:spcPts val="0"/>
              </a:spcAft>
              <a:buSzPts val="1800"/>
              <a:buNone/>
            </a:pPr>
            <a:r>
              <a:t/>
            </a:r>
            <a:endParaRPr sz="1400">
              <a:solidFill>
                <a:srgbClr val="002387"/>
              </a:solidFill>
              <a:latin typeface="Franklin Gothic"/>
              <a:ea typeface="Franklin Gothic"/>
              <a:cs typeface="Franklin Gothic"/>
              <a:sym typeface="Franklin Gothic"/>
            </a:endParaRPr>
          </a:p>
          <a:p>
            <a:pPr indent="0" lvl="0" marL="0" rtl="0" algn="l">
              <a:lnSpc>
                <a:spcPct val="100000"/>
              </a:lnSpc>
              <a:spcBef>
                <a:spcPts val="300"/>
              </a:spcBef>
              <a:spcAft>
                <a:spcPts val="0"/>
              </a:spcAft>
              <a:buSzPts val="1800"/>
              <a:buNone/>
            </a:pPr>
            <a:r>
              <a:rPr b="1" lang="en-NZ" sz="1400">
                <a:solidFill>
                  <a:srgbClr val="002387"/>
                </a:solidFill>
                <a:latin typeface="Franklin Gothic"/>
                <a:ea typeface="Franklin Gothic"/>
                <a:cs typeface="Franklin Gothic"/>
                <a:sym typeface="Franklin Gothic"/>
              </a:rPr>
              <a:t>EECA is considering asking FlexForum to provide another piece of advice </a:t>
            </a:r>
            <a:endParaRPr b="1" sz="1400">
              <a:solidFill>
                <a:srgbClr val="002387"/>
              </a:solidFill>
              <a:latin typeface="Franklin Gothic"/>
              <a:ea typeface="Franklin Gothic"/>
              <a:cs typeface="Franklin Gothic"/>
              <a:sym typeface="Franklin Gothic"/>
            </a:endParaRPr>
          </a:p>
          <a:p>
            <a:pPr indent="-269999" lvl="0" marL="269999" marR="0" rtl="0" algn="l">
              <a:lnSpc>
                <a:spcPct val="100000"/>
              </a:lnSpc>
              <a:spcBef>
                <a:spcPts val="300"/>
              </a:spcBef>
              <a:spcAft>
                <a:spcPts val="0"/>
              </a:spcAft>
              <a:buClr>
                <a:srgbClr val="002286"/>
              </a:buClr>
              <a:buSzPts val="1400"/>
              <a:buFont typeface="Franklin Gothic"/>
              <a:buChar char="-"/>
            </a:pPr>
            <a:r>
              <a:rPr lang="en-NZ" sz="1400">
                <a:solidFill>
                  <a:srgbClr val="002387"/>
                </a:solidFill>
                <a:latin typeface="Franklin Gothic"/>
                <a:ea typeface="Franklin Gothic"/>
                <a:cs typeface="Franklin Gothic"/>
                <a:sym typeface="Franklin Gothic"/>
              </a:rPr>
              <a:t>EECA wants to provide businesses with energy intensive activities that could be decarbonised with information/tools they can use to explore the full potential of flexibility offerings, including quantifying additional financial (capital or operational) and non-financial benefits available from flexibility</a:t>
            </a:r>
            <a:endParaRPr sz="1400">
              <a:solidFill>
                <a:srgbClr val="002387"/>
              </a:solidFill>
              <a:latin typeface="Franklin Gothic"/>
              <a:ea typeface="Franklin Gothic"/>
              <a:cs typeface="Franklin Gothic"/>
              <a:sym typeface="Franklin Gothic"/>
            </a:endParaRPr>
          </a:p>
          <a:p>
            <a:pPr indent="-269999" lvl="0" marL="269999" marR="0" rtl="0" algn="l">
              <a:lnSpc>
                <a:spcPct val="100000"/>
              </a:lnSpc>
              <a:spcBef>
                <a:spcPts val="300"/>
              </a:spcBef>
              <a:spcAft>
                <a:spcPts val="0"/>
              </a:spcAft>
              <a:buClr>
                <a:srgbClr val="002387"/>
              </a:buClr>
              <a:buSzPts val="1400"/>
              <a:buFont typeface="Franklin Gothic"/>
              <a:buChar char="-"/>
            </a:pPr>
            <a:r>
              <a:rPr lang="en-NZ" sz="1400">
                <a:solidFill>
                  <a:srgbClr val="002387"/>
                </a:solidFill>
                <a:latin typeface="Franklin Gothic"/>
                <a:ea typeface="Franklin Gothic"/>
                <a:cs typeface="Franklin Gothic"/>
                <a:sym typeface="Franklin Gothic"/>
              </a:rPr>
              <a:t>RETA insights indicate commercial/business electrification/decarbonisation investments will not be economically viable for decades even with a &gt;$200/t CO2e ETS, particularly in the North Island. Reasons include: lower gas costs relative to overall electricity costs, and the novelty of using DER to manage electricity costs without impacting production (eg, not shutting down)</a:t>
            </a:r>
            <a:endParaRPr sz="1400">
              <a:solidFill>
                <a:srgbClr val="002387"/>
              </a:solidFill>
              <a:latin typeface="Franklin Gothic"/>
              <a:ea typeface="Franklin Gothic"/>
              <a:cs typeface="Franklin Gothic"/>
              <a:sym typeface="Franklin Gothic"/>
            </a:endParaRPr>
          </a:p>
          <a:p>
            <a:pPr indent="-269999" lvl="0" marL="269999" marR="0" rtl="0" algn="l">
              <a:lnSpc>
                <a:spcPct val="100000"/>
              </a:lnSpc>
              <a:spcBef>
                <a:spcPts val="300"/>
              </a:spcBef>
              <a:spcAft>
                <a:spcPts val="0"/>
              </a:spcAft>
              <a:buClr>
                <a:srgbClr val="002387"/>
              </a:buClr>
              <a:buSzPts val="1400"/>
              <a:buFont typeface="Franklin Gothic"/>
              <a:buChar char="-"/>
            </a:pPr>
            <a:r>
              <a:rPr lang="en-NZ" sz="1400">
                <a:solidFill>
                  <a:srgbClr val="002387"/>
                </a:solidFill>
                <a:latin typeface="Franklin Gothic"/>
                <a:ea typeface="Franklin Gothic"/>
                <a:cs typeface="Franklin Gothic"/>
                <a:sym typeface="Franklin Gothic"/>
              </a:rPr>
              <a:t>using DER is not the easy and obvious solution, particularly for established businesses with site/activity specific situations, scarce time and capital, and commercial priorities. </a:t>
            </a:r>
            <a:endParaRPr sz="1400">
              <a:solidFill>
                <a:srgbClr val="002387"/>
              </a:solidFill>
              <a:latin typeface="Franklin Gothic"/>
              <a:ea typeface="Franklin Gothic"/>
              <a:cs typeface="Franklin Gothic"/>
              <a:sym typeface="Franklin Gothic"/>
            </a:endParaRPr>
          </a:p>
          <a:p>
            <a:pPr indent="0" lvl="0" marL="0" marR="0" rtl="0" algn="l">
              <a:lnSpc>
                <a:spcPct val="100000"/>
              </a:lnSpc>
              <a:spcBef>
                <a:spcPts val="300"/>
              </a:spcBef>
              <a:spcAft>
                <a:spcPts val="0"/>
              </a:spcAft>
              <a:buSzPts val="1800"/>
              <a:buNone/>
            </a:pPr>
            <a:r>
              <a:t/>
            </a:r>
            <a:endParaRPr sz="1400">
              <a:solidFill>
                <a:srgbClr val="002387"/>
              </a:solidFill>
              <a:latin typeface="Franklin Gothic"/>
              <a:ea typeface="Franklin Gothic"/>
              <a:cs typeface="Franklin Gothic"/>
              <a:sym typeface="Franklin Gothic"/>
            </a:endParaRPr>
          </a:p>
          <a:p>
            <a:pPr indent="0" lvl="0" marL="0" marR="0" rtl="0" algn="l">
              <a:lnSpc>
                <a:spcPct val="100000"/>
              </a:lnSpc>
              <a:spcBef>
                <a:spcPts val="300"/>
              </a:spcBef>
              <a:spcAft>
                <a:spcPts val="0"/>
              </a:spcAft>
              <a:buSzPts val="1800"/>
              <a:buNone/>
            </a:pPr>
            <a:r>
              <a:rPr b="1" lang="en-NZ" sz="1400">
                <a:solidFill>
                  <a:srgbClr val="002387"/>
                </a:solidFill>
                <a:latin typeface="Franklin Gothic"/>
                <a:ea typeface="Franklin Gothic"/>
                <a:cs typeface="Franklin Gothic"/>
                <a:sym typeface="Franklin Gothic"/>
              </a:rPr>
              <a:t>Assisting eeca would help to deliver step #1 of the Flexibility Plan 1.0</a:t>
            </a:r>
            <a:endParaRPr sz="1400">
              <a:solidFill>
                <a:srgbClr val="002387"/>
              </a:solidFill>
              <a:latin typeface="Franklin Gothic"/>
              <a:ea typeface="Franklin Gothic"/>
              <a:cs typeface="Franklin Gothic"/>
              <a:sym typeface="Franklin Gothic"/>
            </a:endParaRPr>
          </a:p>
          <a:p>
            <a:pPr indent="-269999" lvl="0" marL="269999" marR="0" rtl="0" algn="l">
              <a:lnSpc>
                <a:spcPct val="100000"/>
              </a:lnSpc>
              <a:spcBef>
                <a:spcPts val="300"/>
              </a:spcBef>
              <a:spcAft>
                <a:spcPts val="0"/>
              </a:spcAft>
              <a:buClr>
                <a:srgbClr val="002387"/>
              </a:buClr>
              <a:buSzPts val="1400"/>
              <a:buFont typeface="Franklin Gothic"/>
              <a:buChar char="-"/>
            </a:pPr>
            <a:r>
              <a:rPr lang="en-NZ" sz="1400">
                <a:solidFill>
                  <a:srgbClr val="002387"/>
                </a:solidFill>
                <a:latin typeface="Franklin Gothic"/>
                <a:ea typeface="Franklin Gothic"/>
                <a:cs typeface="Franklin Gothic"/>
                <a:sym typeface="Franklin Gothic"/>
              </a:rPr>
              <a:t>an initial conversation about scope and approach occurred 28 March. An indicative proposed approach is being prepared for a further conversation with EECA</a:t>
            </a:r>
            <a:endParaRPr sz="1400">
              <a:solidFill>
                <a:srgbClr val="002387"/>
              </a:solidFill>
              <a:latin typeface="Franklin Gothic"/>
              <a:ea typeface="Franklin Gothic"/>
              <a:cs typeface="Franklin Gothic"/>
              <a:sym typeface="Franklin Gothic"/>
            </a:endParaRPr>
          </a:p>
          <a:p>
            <a:pPr indent="-269999" lvl="0" marL="269999" marR="0" rtl="0" algn="l">
              <a:lnSpc>
                <a:spcPct val="100000"/>
              </a:lnSpc>
              <a:spcBef>
                <a:spcPts val="300"/>
              </a:spcBef>
              <a:spcAft>
                <a:spcPts val="0"/>
              </a:spcAft>
              <a:buClr>
                <a:srgbClr val="002387"/>
              </a:buClr>
              <a:buSzPts val="1400"/>
              <a:buFont typeface="Franklin Gothic"/>
              <a:buChar char="-"/>
            </a:pPr>
            <a:r>
              <a:rPr lang="en-NZ" sz="1400">
                <a:solidFill>
                  <a:srgbClr val="002387"/>
                </a:solidFill>
                <a:latin typeface="Franklin Gothic"/>
                <a:ea typeface="Franklin Gothic"/>
                <a:cs typeface="Franklin Gothic"/>
                <a:sym typeface="Franklin Gothic"/>
              </a:rPr>
              <a:t>EECA would fully fund the task. This would ensure the capability</a:t>
            </a:r>
            <a:endParaRPr sz="1400">
              <a:solidFill>
                <a:srgbClr val="002387"/>
              </a:solidFill>
              <a:latin typeface="Franklin Gothic"/>
              <a:ea typeface="Franklin Gothic"/>
              <a:cs typeface="Franklin Gothic"/>
              <a:sym typeface="Franklin Gothic"/>
            </a:endParaRPr>
          </a:p>
          <a:p>
            <a:pPr indent="-269999" lvl="0" marL="269999" marR="0" rtl="0" algn="l">
              <a:lnSpc>
                <a:spcPct val="100000"/>
              </a:lnSpc>
              <a:spcBef>
                <a:spcPts val="300"/>
              </a:spcBef>
              <a:spcAft>
                <a:spcPts val="0"/>
              </a:spcAft>
              <a:buClr>
                <a:srgbClr val="002387"/>
              </a:buClr>
              <a:buSzPts val="1400"/>
              <a:buFont typeface="Franklin Gothic"/>
              <a:buChar char="-"/>
            </a:pPr>
            <a:r>
              <a:rPr lang="en-NZ" sz="1400">
                <a:solidFill>
                  <a:srgbClr val="002387"/>
                </a:solidFill>
                <a:latin typeface="Franklin Gothic"/>
                <a:ea typeface="Franklin Gothic"/>
                <a:cs typeface="Franklin Gothic"/>
                <a:sym typeface="Franklin Gothic"/>
              </a:rPr>
              <a:t>EECA wants FlexForum to do this because it has diverse participation and expertise and is commercially neutral </a:t>
            </a:r>
            <a:endParaRPr sz="1400">
              <a:solidFill>
                <a:srgbClr val="002387"/>
              </a:solidFill>
              <a:latin typeface="Franklin Gothic"/>
              <a:ea typeface="Franklin Gothic"/>
              <a:cs typeface="Franklin Gothic"/>
              <a:sym typeface="Franklin Gothic"/>
            </a:endParaRPr>
          </a:p>
          <a:p>
            <a:pPr indent="0" lvl="0" marL="0" marR="0" rtl="0" algn="l">
              <a:lnSpc>
                <a:spcPct val="100000"/>
              </a:lnSpc>
              <a:spcBef>
                <a:spcPts val="300"/>
              </a:spcBef>
              <a:spcAft>
                <a:spcPts val="0"/>
              </a:spcAft>
              <a:buSzPts val="1800"/>
              <a:buNone/>
            </a:pPr>
            <a:r>
              <a:t/>
            </a:r>
            <a:endParaRPr sz="1200">
              <a:latin typeface="Arial"/>
              <a:ea typeface="Arial"/>
              <a:cs typeface="Arial"/>
              <a:sym typeface="Arial"/>
            </a:endParaRPr>
          </a:p>
        </p:txBody>
      </p:sp>
      <p:sp>
        <p:nvSpPr>
          <p:cNvPr id="249" name="Google Shape;249;g26c8f5cc3f3_0_23"/>
          <p:cNvSpPr txBox="1"/>
          <p:nvPr/>
        </p:nvSpPr>
        <p:spPr>
          <a:xfrm>
            <a:off x="720000" y="5505150"/>
            <a:ext cx="4919100" cy="400200"/>
          </a:xfrm>
          <a:prstGeom prst="rect">
            <a:avLst/>
          </a:prstGeom>
          <a:noFill/>
          <a:ln>
            <a:noFill/>
          </a:ln>
        </p:spPr>
        <p:txBody>
          <a:bodyPr anchorCtr="0" anchor="t" bIns="91425" lIns="91425" spcFirstLastPara="1" rIns="91425" wrap="square" tIns="91425">
            <a:spAutoFit/>
          </a:bodyPr>
          <a:lstStyle/>
          <a:p>
            <a:pPr indent="0" lvl="0" marL="72000" marR="0" rtl="0" algn="l">
              <a:lnSpc>
                <a:spcPct val="100000"/>
              </a:lnSpc>
              <a:spcBef>
                <a:spcPts val="600"/>
              </a:spcBef>
              <a:spcAft>
                <a:spcPts val="0"/>
              </a:spcAft>
              <a:buClr>
                <a:schemeClr val="dk1"/>
              </a:buClr>
              <a:buSzPts val="1800"/>
              <a:buFont typeface="Arial"/>
              <a:buNone/>
            </a:pPr>
            <a:r>
              <a:rPr b="0" i="0" lang="en-NZ" sz="1400" u="none" cap="none" strike="noStrike">
                <a:solidFill>
                  <a:srgbClr val="FF0000"/>
                </a:solidFill>
                <a:latin typeface="Arial"/>
                <a:ea typeface="Arial"/>
                <a:cs typeface="Arial"/>
                <a:sym typeface="Arial"/>
              </a:rPr>
              <a:t>No action requested</a:t>
            </a:r>
            <a:endParaRPr b="0" i="0" sz="1400" u="none" cap="none" strike="noStrike">
              <a:solidFill>
                <a:srgbClr val="FF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g2c6ce3606de_0_2"/>
          <p:cNvSpPr txBox="1"/>
          <p:nvPr>
            <p:ph idx="12" type="sldNum"/>
          </p:nvPr>
        </p:nvSpPr>
        <p:spPr>
          <a:xfrm>
            <a:off x="11520000" y="6480000"/>
            <a:ext cx="5763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255" name="Google Shape;255;g2c6ce3606de_0_2"/>
          <p:cNvSpPr txBox="1"/>
          <p:nvPr>
            <p:ph type="title"/>
          </p:nvPr>
        </p:nvSpPr>
        <p:spPr>
          <a:xfrm>
            <a:off x="625275" y="83700"/>
            <a:ext cx="10482900" cy="828000"/>
          </a:xfrm>
          <a:prstGeom prst="rect">
            <a:avLst/>
          </a:prstGeom>
          <a:noFill/>
          <a:ln>
            <a:noFill/>
          </a:ln>
        </p:spPr>
        <p:txBody>
          <a:bodyPr anchorCtr="0" anchor="ctr" bIns="45700" lIns="91425" spcFirstLastPara="1" rIns="91425" wrap="square" tIns="45700">
            <a:normAutofit/>
          </a:bodyPr>
          <a:lstStyle/>
          <a:p>
            <a:pPr indent="0" lvl="0" marL="72000" marR="0" rtl="0" algn="l">
              <a:lnSpc>
                <a:spcPct val="90000"/>
              </a:lnSpc>
              <a:spcBef>
                <a:spcPts val="0"/>
              </a:spcBef>
              <a:spcAft>
                <a:spcPts val="0"/>
              </a:spcAft>
              <a:buSzPts val="1800"/>
              <a:buNone/>
            </a:pPr>
            <a:r>
              <a:rPr lang="en-NZ" sz="2400">
                <a:solidFill>
                  <a:srgbClr val="FF4331"/>
                </a:solidFill>
                <a:latin typeface="Franklin Gothic"/>
                <a:ea typeface="Franklin Gothic"/>
                <a:cs typeface="Franklin Gothic"/>
                <a:sym typeface="Franklin Gothic"/>
              </a:rPr>
              <a:t>5 Workplan update (6): breakdown of workplan resources and budget </a:t>
            </a:r>
            <a:endParaRPr sz="2400">
              <a:solidFill>
                <a:srgbClr val="FF4331"/>
              </a:solidFill>
              <a:latin typeface="Franklin Gothic"/>
              <a:ea typeface="Franklin Gothic"/>
              <a:cs typeface="Franklin Gothic"/>
              <a:sym typeface="Franklin Gothic"/>
            </a:endParaRPr>
          </a:p>
        </p:txBody>
      </p:sp>
      <p:sp>
        <p:nvSpPr>
          <p:cNvPr id="256" name="Google Shape;256;g2c6ce3606de_0_2"/>
          <p:cNvSpPr txBox="1"/>
          <p:nvPr>
            <p:ph idx="1" type="body"/>
          </p:nvPr>
        </p:nvSpPr>
        <p:spPr>
          <a:xfrm>
            <a:off x="625275" y="911700"/>
            <a:ext cx="11145000" cy="5790600"/>
          </a:xfrm>
          <a:prstGeom prst="rect">
            <a:avLst/>
          </a:prstGeom>
          <a:noFill/>
          <a:ln>
            <a:noFill/>
          </a:ln>
        </p:spPr>
        <p:txBody>
          <a:bodyPr anchorCtr="0" anchor="t" bIns="45700" lIns="91425" spcFirstLastPara="1" rIns="91425" wrap="square" tIns="45700">
            <a:noAutofit/>
          </a:bodyPr>
          <a:lstStyle/>
          <a:p>
            <a:pPr indent="0" lvl="0" marL="72000" rtl="0" algn="l">
              <a:lnSpc>
                <a:spcPct val="100000"/>
              </a:lnSpc>
              <a:spcBef>
                <a:spcPts val="0"/>
              </a:spcBef>
              <a:spcAft>
                <a:spcPts val="0"/>
              </a:spcAft>
              <a:buClr>
                <a:srgbClr val="EF4637"/>
              </a:buClr>
              <a:buSzPts val="1280"/>
              <a:buNone/>
            </a:pPr>
            <a:r>
              <a:rPr lang="en-NZ" sz="1400">
                <a:solidFill>
                  <a:srgbClr val="EF4637"/>
                </a:solidFill>
                <a:latin typeface="Arial"/>
                <a:ea typeface="Arial"/>
                <a:cs typeface="Arial"/>
                <a:sym typeface="Arial"/>
              </a:rPr>
              <a:t>Purpose of this item: </a:t>
            </a:r>
            <a:endParaRPr sz="1400">
              <a:solidFill>
                <a:srgbClr val="002387"/>
              </a:solidFill>
              <a:latin typeface="Arial"/>
              <a:ea typeface="Arial"/>
              <a:cs typeface="Arial"/>
              <a:sym typeface="Arial"/>
            </a:endParaRPr>
          </a:p>
          <a:p>
            <a:pPr indent="-214895" lvl="0" marL="251997" marR="0" rtl="0" algn="l">
              <a:lnSpc>
                <a:spcPct val="100000"/>
              </a:lnSpc>
              <a:spcBef>
                <a:spcPts val="300"/>
              </a:spcBef>
              <a:spcAft>
                <a:spcPts val="0"/>
              </a:spcAft>
              <a:buClr>
                <a:srgbClr val="002387"/>
              </a:buClr>
              <a:buSzPts val="1400"/>
              <a:buChar char="▪"/>
            </a:pPr>
            <a:r>
              <a:rPr lang="en-NZ" sz="1400">
                <a:solidFill>
                  <a:srgbClr val="002387"/>
                </a:solidFill>
                <a:latin typeface="Franklin Gothic"/>
                <a:ea typeface="Franklin Gothic"/>
                <a:cs typeface="Franklin Gothic"/>
                <a:sym typeface="Franklin Gothic"/>
              </a:rPr>
              <a:t>Note a breakdown of workplan resources and budget by workstream</a:t>
            </a:r>
            <a:endParaRPr sz="1400">
              <a:solidFill>
                <a:srgbClr val="002387"/>
              </a:solidFill>
              <a:latin typeface="Franklin Gothic"/>
              <a:ea typeface="Franklin Gothic"/>
              <a:cs typeface="Franklin Gothic"/>
              <a:sym typeface="Franklin Gothic"/>
            </a:endParaRPr>
          </a:p>
          <a:p>
            <a:pPr indent="0" lvl="0" marL="0" marR="0" rtl="0" algn="l">
              <a:lnSpc>
                <a:spcPct val="100000"/>
              </a:lnSpc>
              <a:spcBef>
                <a:spcPts val="300"/>
              </a:spcBef>
              <a:spcAft>
                <a:spcPts val="0"/>
              </a:spcAft>
              <a:buSzPts val="1800"/>
              <a:buNone/>
            </a:pPr>
            <a:r>
              <a:t/>
            </a:r>
            <a:endParaRPr sz="1400">
              <a:solidFill>
                <a:srgbClr val="002387"/>
              </a:solidFill>
              <a:latin typeface="Franklin Gothic"/>
              <a:ea typeface="Franklin Gothic"/>
              <a:cs typeface="Franklin Gothic"/>
              <a:sym typeface="Franklin Gothic"/>
            </a:endParaRPr>
          </a:p>
          <a:p>
            <a:pPr indent="0" lvl="0" marL="0" marR="0" rtl="0" algn="l">
              <a:lnSpc>
                <a:spcPct val="100000"/>
              </a:lnSpc>
              <a:spcBef>
                <a:spcPts val="300"/>
              </a:spcBef>
              <a:spcAft>
                <a:spcPts val="0"/>
              </a:spcAft>
              <a:buSzPts val="1800"/>
              <a:buNone/>
            </a:pPr>
            <a:r>
              <a:rPr b="1" lang="en-NZ" sz="1400">
                <a:solidFill>
                  <a:srgbClr val="002387"/>
                </a:solidFill>
                <a:latin typeface="Franklin Gothic"/>
                <a:ea typeface="Franklin Gothic"/>
                <a:cs typeface="Franklin Gothic"/>
                <a:sym typeface="Franklin Gothic"/>
              </a:rPr>
              <a:t>Workplan resources and budget for the initial phase of activity March to July 2024</a:t>
            </a:r>
            <a:r>
              <a:rPr lang="en-NZ" sz="1400">
                <a:solidFill>
                  <a:srgbClr val="002387"/>
                </a:solidFill>
                <a:latin typeface="Franklin Gothic"/>
                <a:ea typeface="Franklin Gothic"/>
                <a:cs typeface="Franklin Gothic"/>
                <a:sym typeface="Franklin Gothic"/>
              </a:rPr>
              <a:t> were allocated to tasks and workstreams according to the Member and Convener assessment of priorities</a:t>
            </a:r>
            <a:endParaRPr sz="1400">
              <a:solidFill>
                <a:srgbClr val="002387"/>
              </a:solidFill>
              <a:latin typeface="Franklin Gothic"/>
              <a:ea typeface="Franklin Gothic"/>
              <a:cs typeface="Franklin Gothic"/>
              <a:sym typeface="Franklin Gothic"/>
            </a:endParaRPr>
          </a:p>
          <a:p>
            <a:pPr indent="-269999" lvl="0" marL="269999" marR="0" rtl="0" algn="l">
              <a:lnSpc>
                <a:spcPct val="100000"/>
              </a:lnSpc>
              <a:spcBef>
                <a:spcPts val="300"/>
              </a:spcBef>
              <a:spcAft>
                <a:spcPts val="0"/>
              </a:spcAft>
              <a:buClr>
                <a:srgbClr val="002286"/>
              </a:buClr>
              <a:buSzPts val="1400"/>
              <a:buFont typeface="Franklin Gothic"/>
              <a:buChar char="-"/>
            </a:pPr>
            <a:r>
              <a:rPr lang="en-NZ" sz="1400">
                <a:solidFill>
                  <a:srgbClr val="002387"/>
                </a:solidFill>
                <a:latin typeface="Franklin Gothic"/>
                <a:ea typeface="Franklin Gothic"/>
                <a:cs typeface="Franklin Gothic"/>
                <a:sym typeface="Franklin Gothic"/>
              </a:rPr>
              <a:t>3 tasks are Foundational</a:t>
            </a:r>
            <a:endParaRPr sz="1400">
              <a:solidFill>
                <a:srgbClr val="002387"/>
              </a:solidFill>
              <a:latin typeface="Franklin Gothic"/>
              <a:ea typeface="Franklin Gothic"/>
              <a:cs typeface="Franklin Gothic"/>
              <a:sym typeface="Franklin Gothic"/>
            </a:endParaRPr>
          </a:p>
          <a:p>
            <a:pPr indent="-268899" lvl="1" marL="540000" marR="0" rtl="0" algn="l">
              <a:lnSpc>
                <a:spcPct val="100000"/>
              </a:lnSpc>
              <a:spcBef>
                <a:spcPts val="300"/>
              </a:spcBef>
              <a:spcAft>
                <a:spcPts val="0"/>
              </a:spcAft>
              <a:buClr>
                <a:srgbClr val="002387"/>
              </a:buClr>
              <a:buSzPts val="1400"/>
              <a:buFont typeface="Franklin Gothic"/>
              <a:buChar char="•"/>
            </a:pPr>
            <a:r>
              <a:rPr lang="en-NZ" sz="1400" u="sng">
                <a:solidFill>
                  <a:srgbClr val="002387"/>
                </a:solidFill>
                <a:latin typeface="Franklin Gothic"/>
                <a:ea typeface="Franklin Gothic"/>
                <a:cs typeface="Franklin Gothic"/>
                <a:sym typeface="Franklin Gothic"/>
              </a:rPr>
              <a:t>A Plausible future state</a:t>
            </a:r>
            <a:r>
              <a:rPr lang="en-NZ" sz="1400">
                <a:solidFill>
                  <a:srgbClr val="002387"/>
                </a:solidFill>
                <a:latin typeface="Franklin Gothic"/>
                <a:ea typeface="Franklin Gothic"/>
                <a:cs typeface="Franklin Gothic"/>
                <a:sym typeface="Franklin Gothic"/>
              </a:rPr>
              <a:t>. This task will produce necessary inputs for other initial and future tasks </a:t>
            </a:r>
            <a:endParaRPr sz="1400">
              <a:solidFill>
                <a:srgbClr val="002387"/>
              </a:solidFill>
              <a:latin typeface="Franklin Gothic"/>
              <a:ea typeface="Franklin Gothic"/>
              <a:cs typeface="Franklin Gothic"/>
              <a:sym typeface="Franklin Gothic"/>
            </a:endParaRPr>
          </a:p>
          <a:p>
            <a:pPr indent="-268899" lvl="1" marL="540000" marR="0" rtl="0" algn="l">
              <a:lnSpc>
                <a:spcPct val="100000"/>
              </a:lnSpc>
              <a:spcBef>
                <a:spcPts val="300"/>
              </a:spcBef>
              <a:spcAft>
                <a:spcPts val="0"/>
              </a:spcAft>
              <a:buClr>
                <a:srgbClr val="002387"/>
              </a:buClr>
              <a:buSzPts val="1400"/>
              <a:buFont typeface="Franklin Gothic"/>
              <a:buChar char="•"/>
            </a:pPr>
            <a:r>
              <a:rPr lang="en-NZ" sz="1400" u="sng">
                <a:solidFill>
                  <a:srgbClr val="002387"/>
                </a:solidFill>
                <a:latin typeface="Franklin Gothic"/>
                <a:ea typeface="Franklin Gothic"/>
                <a:cs typeface="Franklin Gothic"/>
                <a:sym typeface="Franklin Gothic"/>
              </a:rPr>
              <a:t>Tracking progress with the Flexibility Plan</a:t>
            </a:r>
            <a:r>
              <a:rPr lang="en-NZ" sz="1400">
                <a:solidFill>
                  <a:srgbClr val="002387"/>
                </a:solidFill>
                <a:latin typeface="Franklin Gothic"/>
                <a:ea typeface="Franklin Gothic"/>
                <a:cs typeface="Franklin Gothic"/>
                <a:sym typeface="Franklin Gothic"/>
              </a:rPr>
              <a:t> and U</a:t>
            </a:r>
            <a:r>
              <a:rPr lang="en-NZ" sz="1400" u="sng">
                <a:solidFill>
                  <a:srgbClr val="002387"/>
                </a:solidFill>
                <a:latin typeface="Franklin Gothic"/>
                <a:ea typeface="Franklin Gothic"/>
                <a:cs typeface="Franklin Gothic"/>
                <a:sym typeface="Franklin Gothic"/>
              </a:rPr>
              <a:t>pdating the Flexibility Plan</a:t>
            </a:r>
            <a:r>
              <a:rPr lang="en-NZ" sz="1400">
                <a:solidFill>
                  <a:srgbClr val="002387"/>
                </a:solidFill>
                <a:latin typeface="Franklin Gothic"/>
                <a:ea typeface="Franklin Gothic"/>
                <a:cs typeface="Franklin Gothic"/>
                <a:sym typeface="Franklin Gothic"/>
              </a:rPr>
              <a:t>. These are core activities required to meet the objective and purpose </a:t>
            </a:r>
            <a:endParaRPr sz="1400">
              <a:solidFill>
                <a:srgbClr val="002387"/>
              </a:solidFill>
              <a:latin typeface="Franklin Gothic"/>
              <a:ea typeface="Franklin Gothic"/>
              <a:cs typeface="Franklin Gothic"/>
              <a:sym typeface="Franklin Gothic"/>
            </a:endParaRPr>
          </a:p>
          <a:p>
            <a:pPr indent="-269999" lvl="0" marL="269999" marR="0" rtl="0" algn="l">
              <a:lnSpc>
                <a:spcPct val="100000"/>
              </a:lnSpc>
              <a:spcBef>
                <a:spcPts val="300"/>
              </a:spcBef>
              <a:spcAft>
                <a:spcPts val="0"/>
              </a:spcAft>
              <a:buClr>
                <a:srgbClr val="002286"/>
              </a:buClr>
              <a:buSzPts val="1400"/>
              <a:buFont typeface="Franklin Gothic"/>
              <a:buChar char="-"/>
            </a:pPr>
            <a:r>
              <a:rPr lang="en-NZ" sz="1400">
                <a:solidFill>
                  <a:srgbClr val="002387"/>
                </a:solidFill>
                <a:latin typeface="Franklin Gothic"/>
                <a:ea typeface="Franklin Gothic"/>
                <a:cs typeface="Franklin Gothic"/>
                <a:sym typeface="Franklin Gothic"/>
              </a:rPr>
              <a:t>2 tasks are in the Consumer information and participation stream</a:t>
            </a:r>
            <a:endParaRPr sz="1400">
              <a:solidFill>
                <a:srgbClr val="002387"/>
              </a:solidFill>
              <a:latin typeface="Franklin Gothic"/>
              <a:ea typeface="Franklin Gothic"/>
              <a:cs typeface="Franklin Gothic"/>
              <a:sym typeface="Franklin Gothic"/>
            </a:endParaRPr>
          </a:p>
          <a:p>
            <a:pPr indent="-268899" lvl="1" marL="540000" marR="0" rtl="0" algn="l">
              <a:lnSpc>
                <a:spcPct val="100000"/>
              </a:lnSpc>
              <a:spcBef>
                <a:spcPts val="300"/>
              </a:spcBef>
              <a:spcAft>
                <a:spcPts val="0"/>
              </a:spcAft>
              <a:buClr>
                <a:srgbClr val="002387"/>
              </a:buClr>
              <a:buSzPts val="1400"/>
              <a:buFont typeface="Franklin Gothic"/>
              <a:buChar char="•"/>
            </a:pPr>
            <a:r>
              <a:rPr lang="en-NZ" sz="1400" u="sng">
                <a:solidFill>
                  <a:srgbClr val="002387"/>
                </a:solidFill>
                <a:latin typeface="Franklin Gothic"/>
                <a:ea typeface="Franklin Gothic"/>
                <a:cs typeface="Franklin Gothic"/>
                <a:sym typeface="Franklin Gothic"/>
              </a:rPr>
              <a:t>The Many ways a human can benefit from flexibility</a:t>
            </a:r>
            <a:r>
              <a:rPr lang="en-NZ" sz="1400">
                <a:solidFill>
                  <a:srgbClr val="002387"/>
                </a:solidFill>
                <a:latin typeface="Franklin Gothic"/>
                <a:ea typeface="Franklin Gothic"/>
                <a:cs typeface="Franklin Gothic"/>
                <a:sym typeface="Franklin Gothic"/>
              </a:rPr>
              <a:t>. This task will produce necessary inputs for other initial and future tasks</a:t>
            </a:r>
            <a:endParaRPr sz="1400">
              <a:solidFill>
                <a:srgbClr val="002387"/>
              </a:solidFill>
              <a:latin typeface="Franklin Gothic"/>
              <a:ea typeface="Franklin Gothic"/>
              <a:cs typeface="Franklin Gothic"/>
              <a:sym typeface="Franklin Gothic"/>
            </a:endParaRPr>
          </a:p>
          <a:p>
            <a:pPr indent="-268899" lvl="1" marL="540000" marR="0" rtl="0" algn="l">
              <a:lnSpc>
                <a:spcPct val="100000"/>
              </a:lnSpc>
              <a:spcBef>
                <a:spcPts val="300"/>
              </a:spcBef>
              <a:spcAft>
                <a:spcPts val="0"/>
              </a:spcAft>
              <a:buClr>
                <a:srgbClr val="002387"/>
              </a:buClr>
              <a:buSzPts val="1400"/>
              <a:buFont typeface="Franklin Gothic"/>
              <a:buChar char="•"/>
            </a:pPr>
            <a:r>
              <a:rPr lang="en-NZ" sz="1400" u="sng">
                <a:solidFill>
                  <a:srgbClr val="002387"/>
                </a:solidFill>
                <a:latin typeface="Franklin Gothic"/>
                <a:ea typeface="Franklin Gothic"/>
                <a:cs typeface="Franklin Gothic"/>
                <a:sym typeface="Franklin Gothic"/>
              </a:rPr>
              <a:t>Designing an EV charging workplan</a:t>
            </a:r>
            <a:r>
              <a:rPr lang="en-NZ" sz="1400">
                <a:solidFill>
                  <a:srgbClr val="002387"/>
                </a:solidFill>
                <a:latin typeface="Franklin Gothic"/>
                <a:ea typeface="Franklin Gothic"/>
                <a:cs typeface="Franklin Gothic"/>
                <a:sym typeface="Franklin Gothic"/>
              </a:rPr>
              <a:t>. EECA asked for this to happen now</a:t>
            </a:r>
            <a:endParaRPr sz="1400">
              <a:solidFill>
                <a:srgbClr val="002387"/>
              </a:solidFill>
              <a:latin typeface="Franklin Gothic"/>
              <a:ea typeface="Franklin Gothic"/>
              <a:cs typeface="Franklin Gothic"/>
              <a:sym typeface="Franklin Gothic"/>
            </a:endParaRPr>
          </a:p>
          <a:p>
            <a:pPr indent="-269999" lvl="0" marL="269999" marR="0" rtl="0" algn="l">
              <a:lnSpc>
                <a:spcPct val="100000"/>
              </a:lnSpc>
              <a:spcBef>
                <a:spcPts val="300"/>
              </a:spcBef>
              <a:spcAft>
                <a:spcPts val="0"/>
              </a:spcAft>
              <a:buClr>
                <a:srgbClr val="002286"/>
              </a:buClr>
              <a:buSzPts val="1400"/>
              <a:buFont typeface="Franklin Gothic"/>
              <a:buChar char="-"/>
            </a:pPr>
            <a:r>
              <a:rPr lang="en-NZ" sz="1400">
                <a:solidFill>
                  <a:srgbClr val="002387"/>
                </a:solidFill>
                <a:latin typeface="Franklin Gothic"/>
                <a:ea typeface="Franklin Gothic"/>
                <a:cs typeface="Franklin Gothic"/>
                <a:sym typeface="Franklin Gothic"/>
              </a:rPr>
              <a:t>1 task is in the Digitalisation stream. This is a baseline task for the stream and relates to a priority issue for Members and regulators</a:t>
            </a:r>
            <a:endParaRPr sz="1400">
              <a:solidFill>
                <a:srgbClr val="002387"/>
              </a:solidFill>
              <a:latin typeface="Franklin Gothic"/>
              <a:ea typeface="Franklin Gothic"/>
              <a:cs typeface="Franklin Gothic"/>
              <a:sym typeface="Franklin Gothic"/>
            </a:endParaRPr>
          </a:p>
          <a:p>
            <a:pPr indent="-269999" lvl="0" marL="269999" marR="0" rtl="0" algn="l">
              <a:lnSpc>
                <a:spcPct val="100000"/>
              </a:lnSpc>
              <a:spcBef>
                <a:spcPts val="300"/>
              </a:spcBef>
              <a:spcAft>
                <a:spcPts val="0"/>
              </a:spcAft>
              <a:buClr>
                <a:srgbClr val="002387"/>
              </a:buClr>
              <a:buSzPts val="1400"/>
              <a:buFont typeface="Franklin Gothic"/>
              <a:buChar char="-"/>
            </a:pPr>
            <a:r>
              <a:rPr lang="en-NZ" sz="1400">
                <a:solidFill>
                  <a:srgbClr val="002387"/>
                </a:solidFill>
                <a:latin typeface="Franklin Gothic"/>
                <a:ea typeface="Franklin Gothic"/>
                <a:cs typeface="Franklin Gothic"/>
                <a:sym typeface="Franklin Gothic"/>
              </a:rPr>
              <a:t>1 task is in the Market frameworks stream. This is a baseline task for the stream and relates to a priority issue for Members and regulators</a:t>
            </a:r>
            <a:endParaRPr sz="1400">
              <a:solidFill>
                <a:srgbClr val="002387"/>
              </a:solidFill>
              <a:latin typeface="Franklin Gothic"/>
              <a:ea typeface="Franklin Gothic"/>
              <a:cs typeface="Franklin Gothic"/>
              <a:sym typeface="Franklin Gothic"/>
            </a:endParaRPr>
          </a:p>
          <a:p>
            <a:pPr indent="-269999" lvl="0" marL="269999" marR="0" rtl="0" algn="l">
              <a:lnSpc>
                <a:spcPct val="100000"/>
              </a:lnSpc>
              <a:spcBef>
                <a:spcPts val="300"/>
              </a:spcBef>
              <a:spcAft>
                <a:spcPts val="0"/>
              </a:spcAft>
              <a:buClr>
                <a:srgbClr val="002387"/>
              </a:buClr>
              <a:buSzPts val="1400"/>
              <a:buFont typeface="Franklin Gothic"/>
              <a:buChar char="-"/>
            </a:pPr>
            <a:r>
              <a:rPr lang="en-NZ" sz="1400">
                <a:solidFill>
                  <a:srgbClr val="002387"/>
                </a:solidFill>
                <a:latin typeface="Franklin Gothic"/>
                <a:ea typeface="Franklin Gothic"/>
                <a:cs typeface="Franklin Gothic"/>
                <a:sym typeface="Franklin Gothic"/>
              </a:rPr>
              <a:t>No Flexible resource integration stream tasks were included in the initial set because the first task will be easier to complete once work underway by the FNF and others is complete  </a:t>
            </a:r>
            <a:endParaRPr sz="1400">
              <a:solidFill>
                <a:srgbClr val="002387"/>
              </a:solidFill>
              <a:latin typeface="Franklin Gothic"/>
              <a:ea typeface="Franklin Gothic"/>
              <a:cs typeface="Franklin Gothic"/>
              <a:sym typeface="Franklin Gothic"/>
            </a:endParaRPr>
          </a:p>
          <a:p>
            <a:pPr indent="0" lvl="0" marL="0" marR="0" rtl="0" algn="l">
              <a:lnSpc>
                <a:spcPct val="100000"/>
              </a:lnSpc>
              <a:spcBef>
                <a:spcPts val="300"/>
              </a:spcBef>
              <a:spcAft>
                <a:spcPts val="300"/>
              </a:spcAft>
              <a:buClr>
                <a:srgbClr val="000000"/>
              </a:buClr>
              <a:buSzPts val="1800"/>
              <a:buFont typeface="Arial"/>
              <a:buNone/>
            </a:pPr>
            <a:r>
              <a:t/>
            </a:r>
            <a:endParaRPr sz="1400">
              <a:solidFill>
                <a:srgbClr val="002387"/>
              </a:solidFill>
              <a:latin typeface="Franklin Gothic"/>
              <a:ea typeface="Franklin Gothic"/>
              <a:cs typeface="Franklin Gothic"/>
              <a:sym typeface="Franklin Gothic"/>
            </a:endParaRPr>
          </a:p>
        </p:txBody>
      </p:sp>
      <p:sp>
        <p:nvSpPr>
          <p:cNvPr id="257" name="Google Shape;257;g2c6ce3606de_0_2"/>
          <p:cNvSpPr txBox="1"/>
          <p:nvPr/>
        </p:nvSpPr>
        <p:spPr>
          <a:xfrm>
            <a:off x="845775" y="5370900"/>
            <a:ext cx="5030700" cy="13314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300"/>
              </a:spcBef>
              <a:spcAft>
                <a:spcPts val="0"/>
              </a:spcAft>
              <a:buClr>
                <a:srgbClr val="000000"/>
              </a:buClr>
              <a:buSzPts val="1200"/>
              <a:buFont typeface="Arial"/>
              <a:buNone/>
            </a:pPr>
            <a:r>
              <a:rPr b="0" i="0" lang="en-NZ" sz="1200" u="none" cap="none" strike="noStrike">
                <a:solidFill>
                  <a:srgbClr val="002387"/>
                </a:solidFill>
                <a:latin typeface="Franklin Gothic"/>
                <a:ea typeface="Franklin Gothic"/>
                <a:cs typeface="Franklin Gothic"/>
                <a:sym typeface="Franklin Gothic"/>
              </a:rPr>
              <a:t>Note:</a:t>
            </a:r>
            <a:endParaRPr b="0" i="0" sz="1200" u="none" cap="none" strike="noStrike">
              <a:solidFill>
                <a:srgbClr val="002387"/>
              </a:solidFill>
              <a:latin typeface="Franklin Gothic"/>
              <a:ea typeface="Franklin Gothic"/>
              <a:cs typeface="Franklin Gothic"/>
              <a:sym typeface="Franklin Gothic"/>
            </a:endParaRPr>
          </a:p>
          <a:p>
            <a:pPr indent="-304800" lvl="0" marL="457200" marR="0" rtl="0" algn="l">
              <a:lnSpc>
                <a:spcPct val="100000"/>
              </a:lnSpc>
              <a:spcBef>
                <a:spcPts val="300"/>
              </a:spcBef>
              <a:spcAft>
                <a:spcPts val="0"/>
              </a:spcAft>
              <a:buClr>
                <a:srgbClr val="002387"/>
              </a:buClr>
              <a:buSzPts val="1200"/>
              <a:buFont typeface="Franklin Gothic"/>
              <a:buAutoNum type="arabicPeriod"/>
            </a:pPr>
            <a:r>
              <a:rPr b="0" i="0" lang="en-NZ" sz="1200" u="none" cap="none" strike="noStrike">
                <a:solidFill>
                  <a:srgbClr val="002387"/>
                </a:solidFill>
                <a:latin typeface="Franklin Gothic"/>
                <a:ea typeface="Franklin Gothic"/>
                <a:cs typeface="Franklin Gothic"/>
                <a:sym typeface="Franklin Gothic"/>
              </a:rPr>
              <a:t>The initial tasks to 31 July are funded and resourced. Workplan activity after 31 July is not fully funded or resources.</a:t>
            </a:r>
            <a:endParaRPr b="0" i="0" sz="1200" u="none" cap="none" strike="noStrike">
              <a:solidFill>
                <a:srgbClr val="002387"/>
              </a:solidFill>
              <a:latin typeface="Franklin Gothic"/>
              <a:ea typeface="Franklin Gothic"/>
              <a:cs typeface="Franklin Gothic"/>
              <a:sym typeface="Franklin Gothic"/>
            </a:endParaRPr>
          </a:p>
          <a:p>
            <a:pPr indent="-304800" lvl="0" marL="457200" marR="0" rtl="0" algn="l">
              <a:lnSpc>
                <a:spcPct val="100000"/>
              </a:lnSpc>
              <a:spcBef>
                <a:spcPts val="0"/>
              </a:spcBef>
              <a:spcAft>
                <a:spcPts val="0"/>
              </a:spcAft>
              <a:buClr>
                <a:srgbClr val="002387"/>
              </a:buClr>
              <a:buSzPts val="1200"/>
              <a:buFont typeface="Franklin Gothic"/>
              <a:buAutoNum type="arabicPeriod"/>
            </a:pPr>
            <a:r>
              <a:rPr b="0" i="0" lang="en-NZ" sz="1200" u="none" cap="none" strike="noStrike">
                <a:solidFill>
                  <a:srgbClr val="002387"/>
                </a:solidFill>
                <a:latin typeface="Franklin Gothic"/>
                <a:ea typeface="Franklin Gothic"/>
                <a:cs typeface="Franklin Gothic"/>
                <a:sym typeface="Franklin Gothic"/>
              </a:rPr>
              <a:t>Figures shown for all workplan tasks to 30 September are cumulative</a:t>
            </a:r>
            <a:endParaRPr b="0" i="0" sz="1200" u="none" cap="none" strike="noStrike">
              <a:solidFill>
                <a:srgbClr val="002387"/>
              </a:solidFill>
              <a:latin typeface="Franklin Gothic"/>
              <a:ea typeface="Franklin Gothic"/>
              <a:cs typeface="Franklin Gothic"/>
              <a:sym typeface="Franklin Gothic"/>
            </a:endParaRPr>
          </a:p>
          <a:p>
            <a:pPr indent="-304800" lvl="0" marL="457200" marR="0" rtl="0" algn="l">
              <a:lnSpc>
                <a:spcPct val="100000"/>
              </a:lnSpc>
              <a:spcBef>
                <a:spcPts val="0"/>
              </a:spcBef>
              <a:spcAft>
                <a:spcPts val="0"/>
              </a:spcAft>
              <a:buClr>
                <a:srgbClr val="002387"/>
              </a:buClr>
              <a:buSzPts val="1200"/>
              <a:buFont typeface="Franklin Gothic"/>
              <a:buAutoNum type="arabicPeriod"/>
            </a:pPr>
            <a:r>
              <a:rPr b="0" i="0" lang="en-NZ" sz="1200" u="none" cap="none" strike="noStrike">
                <a:solidFill>
                  <a:srgbClr val="002387"/>
                </a:solidFill>
                <a:latin typeface="Franklin Gothic"/>
                <a:ea typeface="Franklin Gothic"/>
                <a:cs typeface="Franklin Gothic"/>
                <a:sym typeface="Franklin Gothic"/>
              </a:rPr>
              <a:t>Project reporting template being finalised to track progress</a:t>
            </a:r>
            <a:endParaRPr b="0" i="0" sz="1200" u="none" cap="none" strike="noStrike">
              <a:solidFill>
                <a:srgbClr val="002387"/>
              </a:solidFill>
              <a:latin typeface="Franklin Gothic"/>
              <a:ea typeface="Franklin Gothic"/>
              <a:cs typeface="Franklin Gothic"/>
              <a:sym typeface="Franklin Gothic"/>
            </a:endParaRPr>
          </a:p>
        </p:txBody>
      </p:sp>
      <p:sp>
        <p:nvSpPr>
          <p:cNvPr id="258" name="Google Shape;258;g2c6ce3606de_0_2"/>
          <p:cNvSpPr txBox="1"/>
          <p:nvPr/>
        </p:nvSpPr>
        <p:spPr>
          <a:xfrm>
            <a:off x="8199975" y="5739975"/>
            <a:ext cx="2908200" cy="400200"/>
          </a:xfrm>
          <a:prstGeom prst="rect">
            <a:avLst/>
          </a:prstGeom>
          <a:noFill/>
          <a:ln>
            <a:noFill/>
          </a:ln>
        </p:spPr>
        <p:txBody>
          <a:bodyPr anchorCtr="0" anchor="t" bIns="91425" lIns="91425" spcFirstLastPara="1" rIns="91425" wrap="square" tIns="91425">
            <a:spAutoFit/>
          </a:bodyPr>
          <a:lstStyle/>
          <a:p>
            <a:pPr indent="0" lvl="0" marL="72000" marR="0" rtl="0" algn="l">
              <a:lnSpc>
                <a:spcPct val="100000"/>
              </a:lnSpc>
              <a:spcBef>
                <a:spcPts val="600"/>
              </a:spcBef>
              <a:spcAft>
                <a:spcPts val="0"/>
              </a:spcAft>
              <a:buClr>
                <a:schemeClr val="dk1"/>
              </a:buClr>
              <a:buSzPts val="1800"/>
              <a:buFont typeface="Arial"/>
              <a:buNone/>
            </a:pPr>
            <a:r>
              <a:rPr b="0" i="0" lang="en-NZ" sz="1400" u="none" cap="none" strike="noStrike">
                <a:solidFill>
                  <a:srgbClr val="FF0000"/>
                </a:solidFill>
                <a:latin typeface="Arial"/>
                <a:ea typeface="Arial"/>
                <a:cs typeface="Arial"/>
                <a:sym typeface="Arial"/>
              </a:rPr>
              <a:t>No action requested</a:t>
            </a:r>
            <a:endParaRPr b="0" i="0" sz="1400" u="none" cap="none" strike="noStrike">
              <a:solidFill>
                <a:srgbClr val="FF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14"/>
          <p:cNvSpPr txBox="1"/>
          <p:nvPr>
            <p:ph idx="12" type="sldNum"/>
          </p:nvPr>
        </p:nvSpPr>
        <p:spPr>
          <a:xfrm>
            <a:off x="11520000" y="6480000"/>
            <a:ext cx="576261" cy="3652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264" name="Google Shape;264;p14"/>
          <p:cNvSpPr txBox="1"/>
          <p:nvPr>
            <p:ph type="title"/>
          </p:nvPr>
        </p:nvSpPr>
        <p:spPr>
          <a:xfrm>
            <a:off x="720000" y="252000"/>
            <a:ext cx="11160000" cy="828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NZ" sz="2400">
                <a:solidFill>
                  <a:srgbClr val="FF4331"/>
                </a:solidFill>
                <a:latin typeface="Franklin Gothic"/>
                <a:ea typeface="Franklin Gothic"/>
                <a:cs typeface="Franklin Gothic"/>
                <a:sym typeface="Franklin Gothic"/>
              </a:rPr>
              <a:t>6 Fina</a:t>
            </a:r>
            <a:r>
              <a:rPr lang="en-NZ" sz="2400">
                <a:solidFill>
                  <a:srgbClr val="FF4331"/>
                </a:solidFill>
                <a:highlight>
                  <a:schemeClr val="lt1"/>
                </a:highlight>
                <a:latin typeface="Franklin Gothic"/>
                <a:ea typeface="Franklin Gothic"/>
                <a:cs typeface="Franklin Gothic"/>
                <a:sym typeface="Franklin Gothic"/>
              </a:rPr>
              <a:t>nce update</a:t>
            </a:r>
            <a:endParaRPr sz="2400">
              <a:solidFill>
                <a:srgbClr val="FF4331"/>
              </a:solidFill>
              <a:highlight>
                <a:schemeClr val="lt1"/>
              </a:highlight>
              <a:latin typeface="Franklin Gothic"/>
              <a:ea typeface="Franklin Gothic"/>
              <a:cs typeface="Franklin Gothic"/>
              <a:sym typeface="Franklin Gothic"/>
            </a:endParaRPr>
          </a:p>
        </p:txBody>
      </p:sp>
      <p:sp>
        <p:nvSpPr>
          <p:cNvPr id="265" name="Google Shape;265;p14"/>
          <p:cNvSpPr txBox="1"/>
          <p:nvPr>
            <p:ph idx="1" type="body"/>
          </p:nvPr>
        </p:nvSpPr>
        <p:spPr>
          <a:xfrm>
            <a:off x="720000" y="1080000"/>
            <a:ext cx="10649400" cy="56067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EF4637"/>
              </a:buClr>
              <a:buSzPts val="1280"/>
              <a:buNone/>
            </a:pPr>
            <a:r>
              <a:rPr lang="en-NZ" sz="1400">
                <a:solidFill>
                  <a:srgbClr val="EF4637"/>
                </a:solidFill>
                <a:latin typeface="Franklin Gothic"/>
                <a:ea typeface="Franklin Gothic"/>
                <a:cs typeface="Franklin Gothic"/>
                <a:sym typeface="Franklin Gothic"/>
              </a:rPr>
              <a:t>Purpose of this item: </a:t>
            </a:r>
            <a:endParaRPr sz="1400">
              <a:solidFill>
                <a:srgbClr val="002387"/>
              </a:solidFill>
              <a:latin typeface="Franklin Gothic"/>
              <a:ea typeface="Franklin Gothic"/>
              <a:cs typeface="Franklin Gothic"/>
              <a:sym typeface="Franklin Gothic"/>
            </a:endParaRPr>
          </a:p>
          <a:p>
            <a:pPr indent="-216000" lvl="0" marL="216000" rtl="0" algn="l">
              <a:lnSpc>
                <a:spcPct val="100000"/>
              </a:lnSpc>
              <a:spcBef>
                <a:spcPts val="600"/>
              </a:spcBef>
              <a:spcAft>
                <a:spcPts val="0"/>
              </a:spcAft>
              <a:buClr>
                <a:srgbClr val="002387"/>
              </a:buClr>
              <a:buSzPts val="1120"/>
              <a:buFont typeface="Franklin Gothic"/>
              <a:buChar char="▪"/>
            </a:pPr>
            <a:r>
              <a:rPr lang="en-NZ" sz="1400">
                <a:solidFill>
                  <a:srgbClr val="002387"/>
                </a:solidFill>
                <a:latin typeface="Franklin Gothic"/>
                <a:ea typeface="Franklin Gothic"/>
                <a:cs typeface="Franklin Gothic"/>
                <a:sym typeface="Franklin Gothic"/>
              </a:rPr>
              <a:t>note status of payment of 2024 subscriptions</a:t>
            </a:r>
            <a:endParaRPr sz="1400">
              <a:solidFill>
                <a:srgbClr val="002387"/>
              </a:solidFill>
              <a:latin typeface="Franklin Gothic"/>
              <a:ea typeface="Franklin Gothic"/>
              <a:cs typeface="Franklin Gothic"/>
              <a:sym typeface="Franklin Gothic"/>
            </a:endParaRPr>
          </a:p>
          <a:p>
            <a:pPr indent="-216000" lvl="0" marL="216000" marR="0" rtl="0" algn="l">
              <a:lnSpc>
                <a:spcPct val="100000"/>
              </a:lnSpc>
              <a:spcBef>
                <a:spcPts val="600"/>
              </a:spcBef>
              <a:spcAft>
                <a:spcPts val="0"/>
              </a:spcAft>
              <a:buClr>
                <a:srgbClr val="002387"/>
              </a:buClr>
              <a:buSzPts val="1120"/>
              <a:buFont typeface="Franklin Gothic"/>
              <a:buChar char="▪"/>
            </a:pPr>
            <a:r>
              <a:rPr lang="en-NZ" sz="1400">
                <a:solidFill>
                  <a:srgbClr val="002387"/>
                </a:solidFill>
                <a:latin typeface="Franklin Gothic"/>
                <a:ea typeface="Franklin Gothic"/>
                <a:cs typeface="Franklin Gothic"/>
                <a:sym typeface="Franklin Gothic"/>
              </a:rPr>
              <a:t>note cashflow projection</a:t>
            </a:r>
            <a:endParaRPr sz="1400">
              <a:solidFill>
                <a:srgbClr val="002387"/>
              </a:solidFill>
              <a:latin typeface="Franklin Gothic"/>
              <a:ea typeface="Franklin Gothic"/>
              <a:cs typeface="Franklin Gothic"/>
              <a:sym typeface="Franklin Gothic"/>
            </a:endParaRPr>
          </a:p>
          <a:p>
            <a:pPr indent="-216000" lvl="0" marL="216000" marR="0" rtl="0" algn="l">
              <a:lnSpc>
                <a:spcPct val="100000"/>
              </a:lnSpc>
              <a:spcBef>
                <a:spcPts val="600"/>
              </a:spcBef>
              <a:spcAft>
                <a:spcPts val="0"/>
              </a:spcAft>
              <a:buClr>
                <a:srgbClr val="002387"/>
              </a:buClr>
              <a:buSzPts val="1120"/>
              <a:buFont typeface="Franklin Gothic"/>
              <a:buChar char="▪"/>
            </a:pPr>
            <a:r>
              <a:rPr lang="en-NZ" sz="1400">
                <a:solidFill>
                  <a:srgbClr val="002387"/>
                </a:solidFill>
                <a:latin typeface="Franklin Gothic"/>
                <a:ea typeface="Franklin Gothic"/>
                <a:cs typeface="Franklin Gothic"/>
                <a:sym typeface="Franklin Gothic"/>
              </a:rPr>
              <a:t>discuss Knowledge Hub options and costs</a:t>
            </a:r>
            <a:endParaRPr sz="1400">
              <a:solidFill>
                <a:srgbClr val="002387"/>
              </a:solidFill>
              <a:latin typeface="Franklin Gothic"/>
              <a:ea typeface="Franklin Gothic"/>
              <a:cs typeface="Franklin Gothic"/>
              <a:sym typeface="Franklin Gothic"/>
            </a:endParaRPr>
          </a:p>
          <a:p>
            <a:pPr indent="0" lvl="0" marL="0" marR="0" rtl="0" algn="l">
              <a:lnSpc>
                <a:spcPct val="100000"/>
              </a:lnSpc>
              <a:spcBef>
                <a:spcPts val="0"/>
              </a:spcBef>
              <a:spcAft>
                <a:spcPts val="0"/>
              </a:spcAft>
              <a:buSzPts val="1800"/>
              <a:buNone/>
            </a:pPr>
            <a:r>
              <a:t/>
            </a:r>
            <a:endParaRPr sz="1400">
              <a:solidFill>
                <a:srgbClr val="002387"/>
              </a:solidFill>
              <a:latin typeface="Franklin Gothic"/>
              <a:ea typeface="Franklin Gothic"/>
              <a:cs typeface="Franklin Gothic"/>
              <a:sym typeface="Franklin Gothic"/>
            </a:endParaRPr>
          </a:p>
          <a:p>
            <a:pPr indent="0" lvl="0" marL="0" rtl="0" algn="l">
              <a:lnSpc>
                <a:spcPct val="100000"/>
              </a:lnSpc>
              <a:spcBef>
                <a:spcPts val="600"/>
              </a:spcBef>
              <a:spcAft>
                <a:spcPts val="0"/>
              </a:spcAft>
              <a:buSzPts val="1800"/>
              <a:buNone/>
            </a:pPr>
            <a:r>
              <a:t/>
            </a:r>
            <a:endParaRPr sz="1400">
              <a:solidFill>
                <a:srgbClr val="002387"/>
              </a:solidFill>
              <a:latin typeface="Franklin Gothic"/>
              <a:ea typeface="Franklin Gothic"/>
              <a:cs typeface="Franklin Gothic"/>
              <a:sym typeface="Franklin Gothic"/>
            </a:endParaRPr>
          </a:p>
          <a:p>
            <a:pPr indent="0" lvl="0" marL="0" rtl="0" algn="l">
              <a:lnSpc>
                <a:spcPct val="100000"/>
              </a:lnSpc>
              <a:spcBef>
                <a:spcPts val="600"/>
              </a:spcBef>
              <a:spcAft>
                <a:spcPts val="600"/>
              </a:spcAft>
              <a:buSzPts val="1800"/>
              <a:buNone/>
            </a:pPr>
            <a:r>
              <a:rPr lang="en-NZ" sz="1400">
                <a:solidFill>
                  <a:srgbClr val="EF4637"/>
                </a:solidFill>
                <a:latin typeface="Franklin Gothic"/>
                <a:ea typeface="Franklin Gothic"/>
                <a:cs typeface="Franklin Gothic"/>
                <a:sym typeface="Franklin Gothic"/>
              </a:rPr>
              <a:t>No action requested</a:t>
            </a:r>
            <a:endParaRPr sz="1400">
              <a:solidFill>
                <a:srgbClr val="002387"/>
              </a:solidFill>
              <a:latin typeface="Franklin Gothic"/>
              <a:ea typeface="Franklin Gothic"/>
              <a:cs typeface="Franklin Gothic"/>
              <a:sym typeface="Franklin Gothic"/>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16"/>
          <p:cNvSpPr txBox="1"/>
          <p:nvPr>
            <p:ph idx="12" type="sldNum"/>
          </p:nvPr>
        </p:nvSpPr>
        <p:spPr>
          <a:xfrm>
            <a:off x="11520000" y="6480000"/>
            <a:ext cx="576261" cy="3652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271" name="Google Shape;271;p16"/>
          <p:cNvSpPr txBox="1"/>
          <p:nvPr>
            <p:ph type="title"/>
          </p:nvPr>
        </p:nvSpPr>
        <p:spPr>
          <a:xfrm>
            <a:off x="720000" y="252000"/>
            <a:ext cx="11160000" cy="828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NZ" sz="2400">
                <a:solidFill>
                  <a:srgbClr val="FF4331"/>
                </a:solidFill>
                <a:latin typeface="Franklin Gothic"/>
                <a:ea typeface="Franklin Gothic"/>
                <a:cs typeface="Franklin Gothic"/>
                <a:sym typeface="Franklin Gothic"/>
              </a:rPr>
              <a:t>7 Membership requests</a:t>
            </a:r>
            <a:endParaRPr sz="2400">
              <a:solidFill>
                <a:srgbClr val="FF4331"/>
              </a:solidFill>
              <a:latin typeface="Franklin Gothic"/>
              <a:ea typeface="Franklin Gothic"/>
              <a:cs typeface="Franklin Gothic"/>
              <a:sym typeface="Franklin Gothic"/>
            </a:endParaRPr>
          </a:p>
        </p:txBody>
      </p:sp>
      <p:sp>
        <p:nvSpPr>
          <p:cNvPr id="272" name="Google Shape;272;p16"/>
          <p:cNvSpPr txBox="1"/>
          <p:nvPr>
            <p:ph idx="1" type="body"/>
          </p:nvPr>
        </p:nvSpPr>
        <p:spPr>
          <a:xfrm>
            <a:off x="720000" y="927600"/>
            <a:ext cx="10910100" cy="52881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EF4637"/>
              </a:buClr>
              <a:buSzPts val="1280"/>
              <a:buFont typeface="Arial"/>
              <a:buNone/>
            </a:pPr>
            <a:r>
              <a:rPr lang="en-NZ" sz="1400">
                <a:solidFill>
                  <a:srgbClr val="EF4637"/>
                </a:solidFill>
                <a:latin typeface="Franklin Gothic"/>
                <a:ea typeface="Franklin Gothic"/>
                <a:cs typeface="Franklin Gothic"/>
                <a:sym typeface="Franklin Gothic"/>
              </a:rPr>
              <a:t>Purpose of this item: </a:t>
            </a:r>
            <a:endParaRPr sz="1400">
              <a:solidFill>
                <a:srgbClr val="002387"/>
              </a:solidFill>
              <a:latin typeface="Franklin Gothic"/>
              <a:ea typeface="Franklin Gothic"/>
              <a:cs typeface="Franklin Gothic"/>
              <a:sym typeface="Franklin Gothic"/>
            </a:endParaRPr>
          </a:p>
          <a:p>
            <a:pPr indent="-216000" lvl="0" marL="216000" rtl="0" algn="l">
              <a:lnSpc>
                <a:spcPct val="100000"/>
              </a:lnSpc>
              <a:spcBef>
                <a:spcPts val="600"/>
              </a:spcBef>
              <a:spcAft>
                <a:spcPts val="0"/>
              </a:spcAft>
              <a:buClr>
                <a:srgbClr val="002387"/>
              </a:buClr>
              <a:buSzPts val="1120"/>
              <a:buFont typeface="Franklin Gothic"/>
              <a:buChar char="▪"/>
            </a:pPr>
            <a:r>
              <a:rPr lang="en-NZ" sz="1400">
                <a:solidFill>
                  <a:srgbClr val="002387"/>
                </a:solidFill>
                <a:latin typeface="Franklin Gothic"/>
                <a:ea typeface="Franklin Gothic"/>
                <a:cs typeface="Franklin Gothic"/>
                <a:sym typeface="Franklin Gothic"/>
              </a:rPr>
              <a:t>note Membership requests since previous meeting</a:t>
            </a:r>
            <a:endParaRPr sz="1400">
              <a:solidFill>
                <a:srgbClr val="002387"/>
              </a:solidFill>
              <a:latin typeface="Franklin Gothic"/>
              <a:ea typeface="Franklin Gothic"/>
              <a:cs typeface="Franklin Gothic"/>
              <a:sym typeface="Franklin Gothic"/>
            </a:endParaRPr>
          </a:p>
          <a:p>
            <a:pPr indent="0" lvl="0" marL="0" rtl="0" algn="l">
              <a:lnSpc>
                <a:spcPct val="100000"/>
              </a:lnSpc>
              <a:spcBef>
                <a:spcPts val="0"/>
              </a:spcBef>
              <a:spcAft>
                <a:spcPts val="0"/>
              </a:spcAft>
              <a:buClr>
                <a:srgbClr val="002387"/>
              </a:buClr>
              <a:buSzPts val="1120"/>
              <a:buNone/>
            </a:pPr>
            <a:r>
              <a:t/>
            </a:r>
            <a:endParaRPr sz="1400">
              <a:solidFill>
                <a:srgbClr val="002387"/>
              </a:solidFill>
              <a:latin typeface="Franklin Gothic"/>
              <a:ea typeface="Franklin Gothic"/>
              <a:cs typeface="Franklin Gothic"/>
              <a:sym typeface="Franklin Gothic"/>
            </a:endParaRPr>
          </a:p>
          <a:p>
            <a:pPr indent="0" lvl="0" marL="0" rtl="0" algn="l">
              <a:lnSpc>
                <a:spcPct val="100000"/>
              </a:lnSpc>
              <a:spcBef>
                <a:spcPts val="0"/>
              </a:spcBef>
              <a:spcAft>
                <a:spcPts val="0"/>
              </a:spcAft>
              <a:buClr>
                <a:srgbClr val="002387"/>
              </a:buClr>
              <a:buSzPts val="1120"/>
              <a:buNone/>
            </a:pPr>
            <a:r>
              <a:t/>
            </a:r>
            <a:endParaRPr sz="1400">
              <a:solidFill>
                <a:srgbClr val="002387"/>
              </a:solidFill>
              <a:latin typeface="Franklin Gothic"/>
              <a:ea typeface="Franklin Gothic"/>
              <a:cs typeface="Franklin Gothic"/>
              <a:sym typeface="Franklin Gothic"/>
            </a:endParaRPr>
          </a:p>
          <a:p>
            <a:pPr indent="0" lvl="0" marL="72000" marR="0" rtl="0" algn="l">
              <a:lnSpc>
                <a:spcPct val="100000"/>
              </a:lnSpc>
              <a:spcBef>
                <a:spcPts val="300"/>
              </a:spcBef>
              <a:spcAft>
                <a:spcPts val="0"/>
              </a:spcAft>
              <a:buClr>
                <a:srgbClr val="002387"/>
              </a:buClr>
              <a:buSzPts val="1120"/>
              <a:buNone/>
            </a:pPr>
            <a:r>
              <a:rPr b="1" lang="en-NZ" sz="1400">
                <a:solidFill>
                  <a:srgbClr val="002387"/>
                </a:solidFill>
                <a:latin typeface="Franklin Gothic"/>
                <a:ea typeface="Franklin Gothic"/>
                <a:cs typeface="Franklin Gothic"/>
                <a:sym typeface="Franklin Gothic"/>
              </a:rPr>
              <a:t>Membership requests</a:t>
            </a:r>
            <a:endParaRPr b="1" sz="1400">
              <a:solidFill>
                <a:srgbClr val="002387"/>
              </a:solidFill>
              <a:latin typeface="Franklin Gothic"/>
              <a:ea typeface="Franklin Gothic"/>
              <a:cs typeface="Franklin Gothic"/>
              <a:sym typeface="Franklin Gothic"/>
            </a:endParaRPr>
          </a:p>
          <a:p>
            <a:pPr indent="-317600" lvl="0" marL="360000" marR="0" rtl="0" algn="l">
              <a:lnSpc>
                <a:spcPct val="100000"/>
              </a:lnSpc>
              <a:spcBef>
                <a:spcPts val="300"/>
              </a:spcBef>
              <a:spcAft>
                <a:spcPts val="0"/>
              </a:spcAft>
              <a:buClr>
                <a:srgbClr val="002387"/>
              </a:buClr>
              <a:buSzPts val="1600"/>
              <a:buFont typeface="Franklin Gothic"/>
              <a:buChar char="-"/>
            </a:pPr>
            <a:r>
              <a:rPr lang="en-NZ" sz="1400">
                <a:solidFill>
                  <a:srgbClr val="002387"/>
                </a:solidFill>
                <a:latin typeface="Franklin Gothic"/>
                <a:ea typeface="Franklin Gothic"/>
                <a:cs typeface="Franklin Gothic"/>
                <a:sym typeface="Franklin Gothic"/>
              </a:rPr>
              <a:t>2 prospective Members attended the Member update on 27 March, with 1 arranging a follow up meeting to better understand the requirements of participation </a:t>
            </a:r>
            <a:endParaRPr sz="1400">
              <a:solidFill>
                <a:srgbClr val="002387"/>
              </a:solidFill>
              <a:latin typeface="Franklin Gothic"/>
              <a:ea typeface="Franklin Gothic"/>
              <a:cs typeface="Franklin Gothic"/>
              <a:sym typeface="Franklin Gothic"/>
            </a:endParaRPr>
          </a:p>
          <a:p>
            <a:pPr indent="-304900" lvl="0" marL="360000" marR="0" rtl="0" algn="l">
              <a:lnSpc>
                <a:spcPct val="100000"/>
              </a:lnSpc>
              <a:spcBef>
                <a:spcPts val="300"/>
              </a:spcBef>
              <a:spcAft>
                <a:spcPts val="0"/>
              </a:spcAft>
              <a:buClr>
                <a:srgbClr val="002387"/>
              </a:buClr>
              <a:buSzPts val="1400"/>
              <a:buFont typeface="Franklin Gothic"/>
              <a:buChar char="-"/>
            </a:pPr>
            <a:r>
              <a:rPr lang="en-NZ" sz="1400">
                <a:solidFill>
                  <a:srgbClr val="002387"/>
                </a:solidFill>
                <a:latin typeface="Franklin Gothic"/>
                <a:ea typeface="Franklin Gothic"/>
                <a:cs typeface="Franklin Gothic"/>
                <a:sym typeface="Franklin Gothic"/>
              </a:rPr>
              <a:t>Basis (</a:t>
            </a:r>
            <a:r>
              <a:rPr lang="en-NZ" sz="1100" u="sng">
                <a:solidFill>
                  <a:schemeClr val="hlink"/>
                </a:solidFill>
                <a:latin typeface="Arial"/>
                <a:ea typeface="Arial"/>
                <a:cs typeface="Arial"/>
                <a:sym typeface="Arial"/>
                <a:hlinkClick r:id="rId3"/>
              </a:rPr>
              <a:t>wearebasis.com</a:t>
            </a:r>
            <a:r>
              <a:rPr lang="en-NZ" sz="1400">
                <a:solidFill>
                  <a:srgbClr val="002387"/>
                </a:solidFill>
                <a:latin typeface="Franklin Gothic"/>
                <a:ea typeface="Franklin Gothic"/>
                <a:cs typeface="Franklin Gothic"/>
                <a:sym typeface="Franklin Gothic"/>
              </a:rPr>
              <a:t>) asked to join FlexForum on 2 April 2024</a:t>
            </a:r>
            <a:endParaRPr sz="1400">
              <a:solidFill>
                <a:srgbClr val="002387"/>
              </a:solidFill>
              <a:latin typeface="Franklin Gothic"/>
              <a:ea typeface="Franklin Gothic"/>
              <a:cs typeface="Franklin Gothic"/>
              <a:sym typeface="Franklin Gothic"/>
            </a:endParaRPr>
          </a:p>
          <a:p>
            <a:pPr indent="0" lvl="0" marL="0" marR="0" rtl="0" algn="l">
              <a:lnSpc>
                <a:spcPct val="100000"/>
              </a:lnSpc>
              <a:spcBef>
                <a:spcPts val="300"/>
              </a:spcBef>
              <a:spcAft>
                <a:spcPts val="0"/>
              </a:spcAft>
              <a:buSzPts val="1800"/>
              <a:buNone/>
            </a:pPr>
            <a:r>
              <a:t/>
            </a:r>
            <a:endParaRPr sz="1400">
              <a:solidFill>
                <a:srgbClr val="002387"/>
              </a:solidFill>
              <a:latin typeface="Franklin Gothic"/>
              <a:ea typeface="Franklin Gothic"/>
              <a:cs typeface="Franklin Gothic"/>
              <a:sym typeface="Franklin Gothic"/>
            </a:endParaRPr>
          </a:p>
          <a:p>
            <a:pPr indent="0" lvl="0" marL="0" rtl="0" algn="l">
              <a:lnSpc>
                <a:spcPct val="100000"/>
              </a:lnSpc>
              <a:spcBef>
                <a:spcPts val="600"/>
              </a:spcBef>
              <a:spcAft>
                <a:spcPts val="0"/>
              </a:spcAft>
              <a:buClr>
                <a:srgbClr val="002387"/>
              </a:buClr>
              <a:buSzPts val="1120"/>
              <a:buNone/>
            </a:pPr>
            <a:r>
              <a:rPr lang="en-NZ" sz="1400">
                <a:solidFill>
                  <a:srgbClr val="FF0000"/>
                </a:solidFill>
                <a:latin typeface="Franklin Gothic"/>
                <a:ea typeface="Franklin Gothic"/>
                <a:cs typeface="Franklin Gothic"/>
                <a:sym typeface="Franklin Gothic"/>
              </a:rPr>
              <a:t>No action requested</a:t>
            </a:r>
            <a:endParaRPr sz="1400">
              <a:solidFill>
                <a:srgbClr val="FF0000"/>
              </a:solidFill>
              <a:highlight>
                <a:srgbClr val="FFFF00"/>
              </a:highlight>
              <a:latin typeface="Franklin Gothic"/>
              <a:ea typeface="Franklin Gothic"/>
              <a:cs typeface="Franklin Gothic"/>
              <a:sym typeface="Franklin Gothic"/>
            </a:endParaRPr>
          </a:p>
          <a:p>
            <a:pPr indent="0" lvl="0" marL="0" rtl="0" algn="l">
              <a:lnSpc>
                <a:spcPct val="100000"/>
              </a:lnSpc>
              <a:spcBef>
                <a:spcPts val="600"/>
              </a:spcBef>
              <a:spcAft>
                <a:spcPts val="0"/>
              </a:spcAft>
              <a:buClr>
                <a:srgbClr val="002387"/>
              </a:buClr>
              <a:buSzPts val="1120"/>
              <a:buNone/>
            </a:pPr>
            <a:r>
              <a:t/>
            </a:r>
            <a:endParaRPr sz="1400">
              <a:solidFill>
                <a:srgbClr val="002387"/>
              </a:solidFill>
              <a:latin typeface="Franklin Gothic"/>
              <a:ea typeface="Franklin Gothic"/>
              <a:cs typeface="Franklin Gothic"/>
              <a:sym typeface="Franklin Gothic"/>
            </a:endParaRPr>
          </a:p>
          <a:p>
            <a:pPr indent="0" lvl="0" marL="0" rtl="0" algn="l">
              <a:lnSpc>
                <a:spcPct val="100000"/>
              </a:lnSpc>
              <a:spcBef>
                <a:spcPts val="600"/>
              </a:spcBef>
              <a:spcAft>
                <a:spcPts val="0"/>
              </a:spcAft>
              <a:buClr>
                <a:schemeClr val="dk1"/>
              </a:buClr>
              <a:buSzPts val="1120"/>
              <a:buNone/>
            </a:pPr>
            <a:r>
              <a:t/>
            </a:r>
            <a:endParaRPr sz="1400">
              <a:solidFill>
                <a:srgbClr val="002387"/>
              </a:solidFill>
              <a:latin typeface="Franklin Gothic"/>
              <a:ea typeface="Franklin Gothic"/>
              <a:cs typeface="Franklin Gothic"/>
              <a:sym typeface="Franklin Gothic"/>
            </a:endParaRPr>
          </a:p>
          <a:p>
            <a:pPr indent="0" lvl="0" marL="0" rtl="0" algn="l">
              <a:lnSpc>
                <a:spcPct val="100000"/>
              </a:lnSpc>
              <a:spcBef>
                <a:spcPts val="600"/>
              </a:spcBef>
              <a:spcAft>
                <a:spcPts val="0"/>
              </a:spcAft>
              <a:buClr>
                <a:schemeClr val="dk1"/>
              </a:buClr>
              <a:buSzPts val="1120"/>
              <a:buNone/>
            </a:pPr>
            <a:r>
              <a:t/>
            </a:r>
            <a:endParaRPr sz="1400">
              <a:solidFill>
                <a:srgbClr val="002387"/>
              </a:solidFill>
              <a:latin typeface="Franklin Gothic"/>
              <a:ea typeface="Franklin Gothic"/>
              <a:cs typeface="Franklin Gothic"/>
              <a:sym typeface="Franklin Gothic"/>
            </a:endParaRPr>
          </a:p>
          <a:p>
            <a:pPr indent="0" lvl="0" marL="0" rtl="0" algn="l">
              <a:lnSpc>
                <a:spcPct val="100000"/>
              </a:lnSpc>
              <a:spcBef>
                <a:spcPts val="600"/>
              </a:spcBef>
              <a:spcAft>
                <a:spcPts val="600"/>
              </a:spcAft>
              <a:buClr>
                <a:schemeClr val="dk1"/>
              </a:buClr>
              <a:buSzPts val="1120"/>
              <a:buNone/>
            </a:pPr>
            <a:r>
              <a:t/>
            </a:r>
            <a:endParaRPr sz="1400">
              <a:solidFill>
                <a:srgbClr val="002387"/>
              </a:solidFill>
              <a:latin typeface="Franklin Gothic"/>
              <a:ea typeface="Franklin Gothic"/>
              <a:cs typeface="Franklin Gothic"/>
              <a:sym typeface="Franklin Gothic"/>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17"/>
          <p:cNvSpPr txBox="1"/>
          <p:nvPr>
            <p:ph idx="12" type="sldNum"/>
          </p:nvPr>
        </p:nvSpPr>
        <p:spPr>
          <a:xfrm>
            <a:off x="11520000" y="6480000"/>
            <a:ext cx="5763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278" name="Google Shape;278;p17"/>
          <p:cNvSpPr txBox="1"/>
          <p:nvPr>
            <p:ph type="title"/>
          </p:nvPr>
        </p:nvSpPr>
        <p:spPr>
          <a:xfrm>
            <a:off x="720000" y="252000"/>
            <a:ext cx="11160000" cy="828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NZ" sz="2400">
                <a:solidFill>
                  <a:srgbClr val="FF4331"/>
                </a:solidFill>
                <a:latin typeface="Franklin Gothic"/>
                <a:ea typeface="Franklin Gothic"/>
                <a:cs typeface="Franklin Gothic"/>
                <a:sym typeface="Franklin Gothic"/>
              </a:rPr>
              <a:t>8 Actions</a:t>
            </a:r>
            <a:endParaRPr sz="2400">
              <a:solidFill>
                <a:srgbClr val="FF4331"/>
              </a:solidFill>
              <a:latin typeface="Franklin Gothic"/>
              <a:ea typeface="Franklin Gothic"/>
              <a:cs typeface="Franklin Gothic"/>
              <a:sym typeface="Franklin Gothic"/>
            </a:endParaRPr>
          </a:p>
        </p:txBody>
      </p:sp>
      <p:sp>
        <p:nvSpPr>
          <p:cNvPr id="279" name="Google Shape;279;p17"/>
          <p:cNvSpPr txBox="1"/>
          <p:nvPr>
            <p:ph idx="1" type="body"/>
          </p:nvPr>
        </p:nvSpPr>
        <p:spPr>
          <a:xfrm>
            <a:off x="719999" y="1080000"/>
            <a:ext cx="10910100" cy="56067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EF4637"/>
              </a:buClr>
              <a:buSzPts val="1280"/>
              <a:buNone/>
            </a:pPr>
            <a:r>
              <a:rPr lang="en-NZ" sz="1400">
                <a:solidFill>
                  <a:srgbClr val="EF4637"/>
                </a:solidFill>
                <a:latin typeface="Franklin Gothic"/>
                <a:ea typeface="Franklin Gothic"/>
                <a:cs typeface="Franklin Gothic"/>
                <a:sym typeface="Franklin Gothic"/>
              </a:rPr>
              <a:t>Purpose of this item: </a:t>
            </a:r>
            <a:endParaRPr sz="1400">
              <a:solidFill>
                <a:srgbClr val="002387"/>
              </a:solidFill>
              <a:latin typeface="Franklin Gothic"/>
              <a:ea typeface="Franklin Gothic"/>
              <a:cs typeface="Franklin Gothic"/>
              <a:sym typeface="Franklin Gothic"/>
            </a:endParaRPr>
          </a:p>
          <a:p>
            <a:pPr indent="-216000" lvl="0" marL="216000" marR="0" rtl="0" algn="l">
              <a:lnSpc>
                <a:spcPct val="100000"/>
              </a:lnSpc>
              <a:spcBef>
                <a:spcPts val="600"/>
              </a:spcBef>
              <a:spcAft>
                <a:spcPts val="0"/>
              </a:spcAft>
              <a:buClr>
                <a:srgbClr val="002387"/>
              </a:buClr>
              <a:buSzPts val="1120"/>
              <a:buFont typeface="Noto Sans Symbols"/>
              <a:buChar char="▪"/>
            </a:pPr>
            <a:r>
              <a:rPr lang="en-NZ" sz="1400">
                <a:solidFill>
                  <a:srgbClr val="002387"/>
                </a:solidFill>
                <a:latin typeface="Franklin Gothic"/>
                <a:ea typeface="Franklin Gothic"/>
                <a:cs typeface="Franklin Gothic"/>
                <a:sym typeface="Franklin Gothic"/>
              </a:rPr>
              <a:t>Note actions</a:t>
            </a:r>
            <a:r>
              <a:rPr b="1" lang="en-NZ" sz="1400">
                <a:solidFill>
                  <a:srgbClr val="002387"/>
                </a:solidFill>
                <a:latin typeface="Franklin Gothic"/>
                <a:ea typeface="Franklin Gothic"/>
                <a:cs typeface="Franklin Gothic"/>
                <a:sym typeface="Franklin Gothic"/>
              </a:rPr>
              <a:t> </a:t>
            </a:r>
            <a:endParaRPr b="1" sz="1400">
              <a:solidFill>
                <a:srgbClr val="002387"/>
              </a:solidFill>
              <a:latin typeface="Franklin Gothic"/>
              <a:ea typeface="Franklin Gothic"/>
              <a:cs typeface="Franklin Gothic"/>
              <a:sym typeface="Franklin Gothic"/>
            </a:endParaRPr>
          </a:p>
          <a:p>
            <a:pPr indent="0" lvl="0" marL="0" marR="0" rtl="0" algn="l">
              <a:lnSpc>
                <a:spcPct val="100000"/>
              </a:lnSpc>
              <a:spcBef>
                <a:spcPts val="300"/>
              </a:spcBef>
              <a:spcAft>
                <a:spcPts val="0"/>
              </a:spcAft>
              <a:buSzPts val="1800"/>
              <a:buNone/>
            </a:pPr>
            <a:r>
              <a:t/>
            </a:r>
            <a:endParaRPr sz="1400">
              <a:solidFill>
                <a:srgbClr val="002387"/>
              </a:solidFill>
              <a:latin typeface="Franklin Gothic"/>
              <a:ea typeface="Franklin Gothic"/>
              <a:cs typeface="Franklin Gothic"/>
              <a:sym typeface="Franklin Gothic"/>
            </a:endParaRPr>
          </a:p>
          <a:p>
            <a:pPr indent="0" lvl="0" marL="72000" marR="0" rtl="0" algn="l">
              <a:lnSpc>
                <a:spcPct val="100000"/>
              </a:lnSpc>
              <a:spcBef>
                <a:spcPts val="300"/>
              </a:spcBef>
              <a:spcAft>
                <a:spcPts val="0"/>
              </a:spcAft>
              <a:buSzPts val="1800"/>
              <a:buNone/>
            </a:pPr>
            <a:r>
              <a:rPr lang="en-NZ" sz="1400">
                <a:solidFill>
                  <a:srgbClr val="002387"/>
                </a:solidFill>
                <a:latin typeface="Franklin Gothic"/>
                <a:ea typeface="Franklin Gothic"/>
                <a:cs typeface="Franklin Gothic"/>
                <a:sym typeface="Franklin Gothic"/>
              </a:rPr>
              <a:t>Actions from FlexForum and Steering Group meetings from 1 July 2023 to 7 March 2024 are documented here: </a:t>
            </a:r>
            <a:r>
              <a:rPr lang="en-NZ" sz="1400" u="sng">
                <a:solidFill>
                  <a:schemeClr val="hlink"/>
                </a:solidFill>
                <a:latin typeface="Franklin Gothic"/>
                <a:ea typeface="Franklin Gothic"/>
                <a:cs typeface="Franklin Gothic"/>
                <a:sym typeface="Franklin Gothic"/>
                <a:hlinkClick r:id="rId3"/>
              </a:rPr>
              <a:t>FF collated actions - FF and SG meetings 2023-24</a:t>
            </a:r>
            <a:endParaRPr sz="1400">
              <a:solidFill>
                <a:srgbClr val="002387"/>
              </a:solidFill>
              <a:latin typeface="Franklin Gothic"/>
              <a:ea typeface="Franklin Gothic"/>
              <a:cs typeface="Franklin Gothic"/>
              <a:sym typeface="Franklin Gothic"/>
            </a:endParaRPr>
          </a:p>
          <a:p>
            <a:pPr indent="-300700" lvl="0" marL="360000" marR="0" rtl="0" algn="l">
              <a:lnSpc>
                <a:spcPct val="100000"/>
              </a:lnSpc>
              <a:spcBef>
                <a:spcPts val="300"/>
              </a:spcBef>
              <a:spcAft>
                <a:spcPts val="0"/>
              </a:spcAft>
              <a:buClr>
                <a:srgbClr val="002387"/>
              </a:buClr>
              <a:buSzPts val="1600"/>
              <a:buFont typeface="Franklin Gothic"/>
              <a:buChar char="-"/>
            </a:pPr>
            <a:r>
              <a:rPr lang="en-NZ" sz="1400">
                <a:solidFill>
                  <a:srgbClr val="002387"/>
                </a:solidFill>
                <a:latin typeface="Franklin Gothic"/>
                <a:ea typeface="Franklin Gothic"/>
                <a:cs typeface="Franklin Gothic"/>
                <a:sym typeface="Franklin Gothic"/>
              </a:rPr>
              <a:t>all time-bound / time critical actions are complete or underway</a:t>
            </a:r>
            <a:endParaRPr sz="1400">
              <a:solidFill>
                <a:srgbClr val="002387"/>
              </a:solidFill>
              <a:latin typeface="Franklin Gothic"/>
              <a:ea typeface="Franklin Gothic"/>
              <a:cs typeface="Franklin Gothic"/>
              <a:sym typeface="Franklin Gothic"/>
            </a:endParaRPr>
          </a:p>
          <a:p>
            <a:pPr indent="0" lvl="0" marL="0" marR="0" rtl="0" algn="l">
              <a:lnSpc>
                <a:spcPct val="100000"/>
              </a:lnSpc>
              <a:spcBef>
                <a:spcPts val="300"/>
              </a:spcBef>
              <a:spcAft>
                <a:spcPts val="0"/>
              </a:spcAft>
              <a:buSzPts val="1800"/>
              <a:buNone/>
            </a:pPr>
            <a:r>
              <a:t/>
            </a:r>
            <a:endParaRPr sz="1400">
              <a:solidFill>
                <a:srgbClr val="002387"/>
              </a:solidFill>
              <a:latin typeface="Franklin Gothic"/>
              <a:ea typeface="Franklin Gothic"/>
              <a:cs typeface="Franklin Gothic"/>
              <a:sym typeface="Franklin Gothic"/>
            </a:endParaRPr>
          </a:p>
          <a:p>
            <a:pPr indent="0" lvl="0" marL="0" marR="0" rtl="0" algn="l">
              <a:lnSpc>
                <a:spcPct val="100000"/>
              </a:lnSpc>
              <a:spcBef>
                <a:spcPts val="600"/>
              </a:spcBef>
              <a:spcAft>
                <a:spcPts val="0"/>
              </a:spcAft>
              <a:buSzPts val="1800"/>
              <a:buNone/>
            </a:pPr>
            <a:r>
              <a:t/>
            </a:r>
            <a:endParaRPr sz="1400">
              <a:solidFill>
                <a:srgbClr val="002387"/>
              </a:solidFill>
              <a:latin typeface="Franklin Gothic"/>
              <a:ea typeface="Franklin Gothic"/>
              <a:cs typeface="Franklin Gothic"/>
              <a:sym typeface="Franklin Gothic"/>
            </a:endParaRPr>
          </a:p>
          <a:p>
            <a:pPr indent="0" lvl="0" marL="0" marR="0" rtl="0" algn="l">
              <a:lnSpc>
                <a:spcPct val="100000"/>
              </a:lnSpc>
              <a:spcBef>
                <a:spcPts val="600"/>
              </a:spcBef>
              <a:spcAft>
                <a:spcPts val="0"/>
              </a:spcAft>
              <a:buSzPts val="1800"/>
              <a:buNone/>
            </a:pPr>
            <a:r>
              <a:rPr lang="en-NZ" sz="1400">
                <a:solidFill>
                  <a:srgbClr val="FF0000"/>
                </a:solidFill>
                <a:latin typeface="Franklin Gothic"/>
                <a:ea typeface="Franklin Gothic"/>
                <a:cs typeface="Franklin Gothic"/>
                <a:sym typeface="Franklin Gothic"/>
              </a:rPr>
              <a:t>No action requested</a:t>
            </a:r>
            <a:endParaRPr sz="1400">
              <a:solidFill>
                <a:srgbClr val="FF0000"/>
              </a:solidFill>
              <a:latin typeface="Franklin Gothic"/>
              <a:ea typeface="Franklin Gothic"/>
              <a:cs typeface="Franklin Gothic"/>
              <a:sym typeface="Franklin Gothic"/>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18"/>
          <p:cNvSpPr txBox="1"/>
          <p:nvPr>
            <p:ph idx="12" type="sldNum"/>
          </p:nvPr>
        </p:nvSpPr>
        <p:spPr>
          <a:xfrm>
            <a:off x="11520000" y="6480000"/>
            <a:ext cx="5763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285" name="Google Shape;285;p18"/>
          <p:cNvSpPr txBox="1"/>
          <p:nvPr>
            <p:ph type="title"/>
          </p:nvPr>
        </p:nvSpPr>
        <p:spPr>
          <a:xfrm>
            <a:off x="720000" y="252000"/>
            <a:ext cx="11160000" cy="828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NZ" sz="2400">
                <a:solidFill>
                  <a:srgbClr val="FF4331"/>
                </a:solidFill>
                <a:latin typeface="Franklin Gothic"/>
                <a:ea typeface="Franklin Gothic"/>
                <a:cs typeface="Franklin Gothic"/>
                <a:sym typeface="Franklin Gothic"/>
              </a:rPr>
              <a:t>9 Next meeting</a:t>
            </a:r>
            <a:endParaRPr sz="2400">
              <a:solidFill>
                <a:srgbClr val="FF4331"/>
              </a:solidFill>
              <a:latin typeface="Franklin Gothic"/>
              <a:ea typeface="Franklin Gothic"/>
              <a:cs typeface="Franklin Gothic"/>
              <a:sym typeface="Franklin Gothic"/>
            </a:endParaRPr>
          </a:p>
        </p:txBody>
      </p:sp>
      <p:sp>
        <p:nvSpPr>
          <p:cNvPr id="286" name="Google Shape;286;p18"/>
          <p:cNvSpPr txBox="1"/>
          <p:nvPr>
            <p:ph idx="1" type="body"/>
          </p:nvPr>
        </p:nvSpPr>
        <p:spPr>
          <a:xfrm>
            <a:off x="719999" y="1080000"/>
            <a:ext cx="10910100" cy="56067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EF4637"/>
              </a:buClr>
              <a:buSzPts val="1280"/>
              <a:buNone/>
            </a:pPr>
            <a:r>
              <a:rPr lang="en-NZ" sz="1400">
                <a:solidFill>
                  <a:srgbClr val="EF4637"/>
                </a:solidFill>
                <a:latin typeface="Franklin Gothic"/>
                <a:ea typeface="Franklin Gothic"/>
                <a:cs typeface="Franklin Gothic"/>
                <a:sym typeface="Franklin Gothic"/>
              </a:rPr>
              <a:t>Purpose of this item: </a:t>
            </a:r>
            <a:endParaRPr sz="1400">
              <a:solidFill>
                <a:srgbClr val="002387"/>
              </a:solidFill>
              <a:latin typeface="Franklin Gothic"/>
              <a:ea typeface="Franklin Gothic"/>
              <a:cs typeface="Franklin Gothic"/>
              <a:sym typeface="Franklin Gothic"/>
            </a:endParaRPr>
          </a:p>
          <a:p>
            <a:pPr indent="-216000" lvl="0" marL="216000" marR="0" rtl="0" algn="l">
              <a:lnSpc>
                <a:spcPct val="100000"/>
              </a:lnSpc>
              <a:spcBef>
                <a:spcPts val="600"/>
              </a:spcBef>
              <a:spcAft>
                <a:spcPts val="0"/>
              </a:spcAft>
              <a:buClr>
                <a:srgbClr val="002387"/>
              </a:buClr>
              <a:buSzPts val="1120"/>
              <a:buFont typeface="Franklin Gothic"/>
              <a:buChar char="▪"/>
            </a:pPr>
            <a:r>
              <a:rPr lang="en-NZ" sz="1400">
                <a:solidFill>
                  <a:srgbClr val="002387"/>
                </a:solidFill>
                <a:latin typeface="Franklin Gothic"/>
                <a:ea typeface="Franklin Gothic"/>
                <a:cs typeface="Franklin Gothic"/>
                <a:sym typeface="Franklin Gothic"/>
              </a:rPr>
              <a:t>Confirm the date for the next Steering Group meeting</a:t>
            </a:r>
            <a:endParaRPr sz="1400">
              <a:solidFill>
                <a:srgbClr val="002387"/>
              </a:solidFill>
              <a:latin typeface="Franklin Gothic"/>
              <a:ea typeface="Franklin Gothic"/>
              <a:cs typeface="Franklin Gothic"/>
              <a:sym typeface="Franklin Gothic"/>
            </a:endParaRPr>
          </a:p>
          <a:p>
            <a:pPr indent="0" lvl="0" marL="457200" marR="0" rtl="0" algn="l">
              <a:lnSpc>
                <a:spcPct val="100000"/>
              </a:lnSpc>
              <a:spcBef>
                <a:spcPts val="600"/>
              </a:spcBef>
              <a:spcAft>
                <a:spcPts val="0"/>
              </a:spcAft>
              <a:buSzPts val="1800"/>
              <a:buNone/>
            </a:pPr>
            <a:r>
              <a:t/>
            </a:r>
            <a:endParaRPr sz="1400">
              <a:solidFill>
                <a:srgbClr val="002387"/>
              </a:solidFill>
              <a:latin typeface="Franklin Gothic"/>
              <a:ea typeface="Franklin Gothic"/>
              <a:cs typeface="Franklin Gothic"/>
              <a:sym typeface="Franklin Gothic"/>
            </a:endParaRPr>
          </a:p>
          <a:p>
            <a:pPr indent="0" lvl="0" marL="0" rtl="0" algn="l">
              <a:lnSpc>
                <a:spcPct val="100000"/>
              </a:lnSpc>
              <a:spcBef>
                <a:spcPts val="600"/>
              </a:spcBef>
              <a:spcAft>
                <a:spcPts val="0"/>
              </a:spcAft>
              <a:buClr>
                <a:schemeClr val="dk1"/>
              </a:buClr>
              <a:buSzPts val="1120"/>
              <a:buNone/>
            </a:pPr>
            <a:r>
              <a:rPr b="1" lang="en-NZ" sz="1400">
                <a:solidFill>
                  <a:srgbClr val="002387"/>
                </a:solidFill>
                <a:latin typeface="Franklin Gothic"/>
                <a:ea typeface="Franklin Gothic"/>
                <a:cs typeface="Franklin Gothic"/>
                <a:sym typeface="Franklin Gothic"/>
              </a:rPr>
              <a:t>Next Steering Group meeting</a:t>
            </a:r>
            <a:endParaRPr b="1" sz="1400">
              <a:solidFill>
                <a:srgbClr val="002387"/>
              </a:solidFill>
              <a:latin typeface="Franklin Gothic"/>
              <a:ea typeface="Franklin Gothic"/>
              <a:cs typeface="Franklin Gothic"/>
              <a:sym typeface="Franklin Gothic"/>
            </a:endParaRPr>
          </a:p>
          <a:p>
            <a:pPr indent="-317600" lvl="0" marL="360000" marR="0" rtl="0" algn="l">
              <a:lnSpc>
                <a:spcPct val="100000"/>
              </a:lnSpc>
              <a:spcBef>
                <a:spcPts val="300"/>
              </a:spcBef>
              <a:spcAft>
                <a:spcPts val="0"/>
              </a:spcAft>
              <a:buClr>
                <a:srgbClr val="002387"/>
              </a:buClr>
              <a:buSzPts val="1600"/>
              <a:buFont typeface="Franklin Gothic"/>
              <a:buChar char="-"/>
            </a:pPr>
            <a:r>
              <a:rPr lang="en-NZ" sz="1400">
                <a:solidFill>
                  <a:srgbClr val="002387"/>
                </a:solidFill>
                <a:latin typeface="Franklin Gothic"/>
                <a:ea typeface="Franklin Gothic"/>
                <a:cs typeface="Franklin Gothic"/>
                <a:sym typeface="Franklin Gothic"/>
              </a:rPr>
              <a:t>SG meetings have been scheduled for 1st Thursday of the month from 7 March to 5 December 2024 (0930-1200). The next meeting is 2 May</a:t>
            </a:r>
            <a:endParaRPr sz="1400">
              <a:solidFill>
                <a:srgbClr val="002387"/>
              </a:solidFill>
              <a:latin typeface="Franklin Gothic"/>
              <a:ea typeface="Franklin Gothic"/>
              <a:cs typeface="Franklin Gothic"/>
              <a:sym typeface="Franklin Gothic"/>
            </a:endParaRPr>
          </a:p>
          <a:p>
            <a:pPr indent="0" lvl="0" marL="0" marR="0" rtl="0" algn="l">
              <a:lnSpc>
                <a:spcPct val="100000"/>
              </a:lnSpc>
              <a:spcBef>
                <a:spcPts val="600"/>
              </a:spcBef>
              <a:spcAft>
                <a:spcPts val="0"/>
              </a:spcAft>
              <a:buSzPts val="1800"/>
              <a:buNone/>
            </a:pPr>
            <a:r>
              <a:t/>
            </a:r>
            <a:endParaRPr sz="1200">
              <a:solidFill>
                <a:srgbClr val="002387"/>
              </a:solidFill>
              <a:latin typeface="Franklin Gothic"/>
              <a:ea typeface="Franklin Gothic"/>
              <a:cs typeface="Franklin Gothic"/>
              <a:sym typeface="Franklin Gothic"/>
            </a:endParaRPr>
          </a:p>
          <a:p>
            <a:pPr indent="0" lvl="0" marL="0" marR="0" rtl="0" algn="l">
              <a:lnSpc>
                <a:spcPct val="100000"/>
              </a:lnSpc>
              <a:spcBef>
                <a:spcPts val="600"/>
              </a:spcBef>
              <a:spcAft>
                <a:spcPts val="0"/>
              </a:spcAft>
              <a:buSzPts val="1800"/>
              <a:buNone/>
            </a:pPr>
            <a:r>
              <a:t/>
            </a:r>
            <a:endParaRPr sz="1400">
              <a:solidFill>
                <a:srgbClr val="002387"/>
              </a:solidFill>
              <a:latin typeface="Franklin Gothic"/>
              <a:ea typeface="Franklin Gothic"/>
              <a:cs typeface="Franklin Gothic"/>
              <a:sym typeface="Franklin Gothic"/>
            </a:endParaRPr>
          </a:p>
          <a:p>
            <a:pPr indent="0" lvl="0" marL="0" marR="0" rtl="0" algn="l">
              <a:lnSpc>
                <a:spcPct val="100000"/>
              </a:lnSpc>
              <a:spcBef>
                <a:spcPts val="600"/>
              </a:spcBef>
              <a:spcAft>
                <a:spcPts val="0"/>
              </a:spcAft>
              <a:buSzPts val="1800"/>
              <a:buNone/>
            </a:pPr>
            <a:r>
              <a:rPr lang="en-NZ" sz="1400">
                <a:solidFill>
                  <a:srgbClr val="FF0000"/>
                </a:solidFill>
                <a:latin typeface="Franklin Gothic"/>
                <a:ea typeface="Franklin Gothic"/>
                <a:cs typeface="Franklin Gothic"/>
                <a:sym typeface="Franklin Gothic"/>
              </a:rPr>
              <a:t>ACTION</a:t>
            </a:r>
            <a:r>
              <a:rPr lang="en-NZ" sz="1400">
                <a:solidFill>
                  <a:srgbClr val="002387"/>
                </a:solidFill>
                <a:latin typeface="Franklin Gothic"/>
                <a:ea typeface="Franklin Gothic"/>
                <a:cs typeface="Franklin Gothic"/>
                <a:sym typeface="Franklin Gothic"/>
              </a:rPr>
              <a:t>: confirm the 2 May SG meeting</a:t>
            </a:r>
            <a:endParaRPr sz="1400">
              <a:solidFill>
                <a:srgbClr val="002387"/>
              </a:solidFill>
              <a:latin typeface="Franklin Gothic"/>
              <a:ea typeface="Franklin Gothic"/>
              <a:cs typeface="Franklin Gothic"/>
              <a:sym typeface="Franklin Gothic"/>
            </a:endParaRPr>
          </a:p>
          <a:p>
            <a:pPr indent="0" lvl="0" marL="0" marR="0" rtl="0" algn="l">
              <a:lnSpc>
                <a:spcPct val="100000"/>
              </a:lnSpc>
              <a:spcBef>
                <a:spcPts val="600"/>
              </a:spcBef>
              <a:spcAft>
                <a:spcPts val="0"/>
              </a:spcAft>
              <a:buSzPts val="1800"/>
              <a:buNone/>
            </a:pPr>
            <a:r>
              <a:t/>
            </a:r>
            <a:endParaRPr sz="1400">
              <a:solidFill>
                <a:srgbClr val="002387"/>
              </a:solidFill>
              <a:latin typeface="Franklin Gothic"/>
              <a:ea typeface="Franklin Gothic"/>
              <a:cs typeface="Franklin Gothic"/>
              <a:sym typeface="Franklin Gothic"/>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2"/>
          <p:cNvSpPr txBox="1"/>
          <p:nvPr>
            <p:ph idx="12" type="sldNum"/>
          </p:nvPr>
        </p:nvSpPr>
        <p:spPr>
          <a:xfrm>
            <a:off x="11520000" y="6480000"/>
            <a:ext cx="576261" cy="3652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172" name="Google Shape;172;p2"/>
          <p:cNvSpPr txBox="1"/>
          <p:nvPr>
            <p:ph type="title"/>
          </p:nvPr>
        </p:nvSpPr>
        <p:spPr>
          <a:xfrm>
            <a:off x="719999" y="252000"/>
            <a:ext cx="11160000" cy="829299"/>
          </a:xfrm>
          <a:prstGeom prst="rect">
            <a:avLst/>
          </a:prstGeom>
          <a:noFill/>
          <a:ln>
            <a:noFill/>
          </a:ln>
        </p:spPr>
        <p:txBody>
          <a:bodyPr anchorCtr="0" anchor="ctr" bIns="45700" lIns="91425" spcFirstLastPara="1" rIns="91425" wrap="square" tIns="45700">
            <a:normAutofit/>
          </a:bodyPr>
          <a:lstStyle/>
          <a:p>
            <a:pPr indent="0" lvl="0" marL="72000" marR="0" rtl="0" algn="l">
              <a:lnSpc>
                <a:spcPct val="90000"/>
              </a:lnSpc>
              <a:spcBef>
                <a:spcPts val="0"/>
              </a:spcBef>
              <a:spcAft>
                <a:spcPts val="0"/>
              </a:spcAft>
              <a:buClr>
                <a:srgbClr val="000000"/>
              </a:buClr>
              <a:buSzPts val="2400"/>
              <a:buFont typeface="Arial"/>
              <a:buNone/>
            </a:pPr>
            <a:r>
              <a:rPr lang="en-NZ" sz="2400">
                <a:solidFill>
                  <a:srgbClr val="FF4331"/>
                </a:solidFill>
                <a:latin typeface="Libre Franklin"/>
                <a:ea typeface="Libre Franklin"/>
                <a:cs typeface="Libre Franklin"/>
                <a:sym typeface="Libre Franklin"/>
              </a:rPr>
              <a:t>A</a:t>
            </a:r>
            <a:r>
              <a:rPr lang="en-NZ" sz="2400">
                <a:solidFill>
                  <a:srgbClr val="FF4331"/>
                </a:solidFill>
                <a:latin typeface="Libre Franklin"/>
                <a:ea typeface="Libre Franklin"/>
                <a:cs typeface="Libre Franklin"/>
                <a:sym typeface="Libre Franklin"/>
              </a:rPr>
              <a:t>genda: 4 April 2024</a:t>
            </a:r>
            <a:endParaRPr sz="2400">
              <a:solidFill>
                <a:srgbClr val="FF4331"/>
              </a:solidFill>
              <a:latin typeface="Libre Franklin"/>
              <a:ea typeface="Libre Franklin"/>
              <a:cs typeface="Libre Franklin"/>
              <a:sym typeface="Libre Franklin"/>
            </a:endParaRPr>
          </a:p>
        </p:txBody>
      </p:sp>
      <p:sp>
        <p:nvSpPr>
          <p:cNvPr id="173" name="Google Shape;173;p2"/>
          <p:cNvSpPr txBox="1"/>
          <p:nvPr>
            <p:ph idx="1" type="body"/>
          </p:nvPr>
        </p:nvSpPr>
        <p:spPr>
          <a:xfrm>
            <a:off x="719999" y="1059300"/>
            <a:ext cx="11159999" cy="5061600"/>
          </a:xfrm>
          <a:prstGeom prst="rect">
            <a:avLst/>
          </a:prstGeom>
          <a:noFill/>
          <a:ln>
            <a:noFill/>
          </a:ln>
        </p:spPr>
        <p:txBody>
          <a:bodyPr anchorCtr="0" anchor="t" bIns="45700" lIns="91425" spcFirstLastPara="1" rIns="91425" wrap="square" tIns="45700">
            <a:normAutofit/>
          </a:bodyPr>
          <a:lstStyle/>
          <a:p>
            <a:pPr indent="-358899" lvl="0" marL="431999" rtl="0" algn="l">
              <a:lnSpc>
                <a:spcPct val="100000"/>
              </a:lnSpc>
              <a:spcBef>
                <a:spcPts val="800"/>
              </a:spcBef>
              <a:spcAft>
                <a:spcPts val="0"/>
              </a:spcAft>
              <a:buClr>
                <a:srgbClr val="002388"/>
              </a:buClr>
              <a:buSzPts val="1400"/>
              <a:buFont typeface="Franklin Gothic"/>
              <a:buAutoNum type="arabicPeriod"/>
            </a:pPr>
            <a:r>
              <a:rPr lang="en-NZ" sz="1400">
                <a:solidFill>
                  <a:srgbClr val="002286"/>
                </a:solidFill>
                <a:latin typeface="Franklin Gothic"/>
                <a:ea typeface="Franklin Gothic"/>
                <a:cs typeface="Franklin Gothic"/>
                <a:sym typeface="Franklin Gothic"/>
              </a:rPr>
              <a:t>Welcome</a:t>
            </a:r>
            <a:endParaRPr sz="1400">
              <a:latin typeface="Franklin Gothic"/>
              <a:ea typeface="Franklin Gothic"/>
              <a:cs typeface="Franklin Gothic"/>
              <a:sym typeface="Franklin Gothic"/>
            </a:endParaRPr>
          </a:p>
          <a:p>
            <a:pPr indent="0" lvl="0" marL="0" marR="0" rtl="0" algn="l">
              <a:lnSpc>
                <a:spcPct val="100000"/>
              </a:lnSpc>
              <a:spcBef>
                <a:spcPts val="800"/>
              </a:spcBef>
              <a:spcAft>
                <a:spcPts val="0"/>
              </a:spcAft>
              <a:buSzPts val="1800"/>
              <a:buNone/>
            </a:pPr>
            <a:r>
              <a:rPr b="1" lang="en-NZ" sz="1400">
                <a:solidFill>
                  <a:srgbClr val="002387"/>
                </a:solidFill>
                <a:latin typeface="Franklin Gothic"/>
                <a:ea typeface="Franklin Gothic"/>
                <a:cs typeface="Franklin Gothic"/>
                <a:sym typeface="Franklin Gothic"/>
              </a:rPr>
              <a:t>Strategic items (60mins)</a:t>
            </a:r>
            <a:endParaRPr b="1" sz="1400">
              <a:solidFill>
                <a:srgbClr val="002387"/>
              </a:solidFill>
              <a:latin typeface="Franklin Gothic"/>
              <a:ea typeface="Franklin Gothic"/>
              <a:cs typeface="Franklin Gothic"/>
              <a:sym typeface="Franklin Gothic"/>
            </a:endParaRPr>
          </a:p>
          <a:p>
            <a:pPr indent="-358899" lvl="0" marL="431999" rtl="0" algn="l">
              <a:lnSpc>
                <a:spcPct val="100000"/>
              </a:lnSpc>
              <a:spcBef>
                <a:spcPts val="800"/>
              </a:spcBef>
              <a:spcAft>
                <a:spcPts val="0"/>
              </a:spcAft>
              <a:buClr>
                <a:srgbClr val="002388"/>
              </a:buClr>
              <a:buSzPts val="1400"/>
              <a:buFont typeface="Franklin Gothic"/>
              <a:buAutoNum type="arabicPeriod" startAt="2"/>
            </a:pPr>
            <a:r>
              <a:rPr lang="en-NZ" sz="1400">
                <a:solidFill>
                  <a:srgbClr val="002387"/>
                </a:solidFill>
                <a:latin typeface="Franklin Gothic"/>
                <a:ea typeface="Franklin Gothic"/>
                <a:cs typeface="Franklin Gothic"/>
                <a:sym typeface="Franklin Gothic"/>
              </a:rPr>
              <a:t>Objectives and key results </a:t>
            </a:r>
            <a:endParaRPr sz="1400">
              <a:latin typeface="Franklin Gothic"/>
              <a:ea typeface="Franklin Gothic"/>
              <a:cs typeface="Franklin Gothic"/>
              <a:sym typeface="Franklin Gothic"/>
            </a:endParaRPr>
          </a:p>
          <a:p>
            <a:pPr indent="-358899" lvl="0" marL="431999" marR="0" rtl="0" algn="l">
              <a:lnSpc>
                <a:spcPct val="100000"/>
              </a:lnSpc>
              <a:spcBef>
                <a:spcPts val="800"/>
              </a:spcBef>
              <a:spcAft>
                <a:spcPts val="0"/>
              </a:spcAft>
              <a:buClr>
                <a:srgbClr val="002388"/>
              </a:buClr>
              <a:buSzPts val="1400"/>
              <a:buFont typeface="Franklin Gothic"/>
              <a:buAutoNum type="arabicPeriod" startAt="2"/>
            </a:pPr>
            <a:r>
              <a:rPr lang="en-NZ" sz="1400">
                <a:solidFill>
                  <a:srgbClr val="002286"/>
                </a:solidFill>
                <a:latin typeface="Franklin Gothic"/>
                <a:ea typeface="Franklin Gothic"/>
                <a:cs typeface="Franklin Gothic"/>
                <a:sym typeface="Franklin Gothic"/>
              </a:rPr>
              <a:t>A 3 year endeavour </a:t>
            </a:r>
            <a:endParaRPr sz="1400">
              <a:solidFill>
                <a:srgbClr val="002286"/>
              </a:solidFill>
              <a:latin typeface="Franklin Gothic"/>
              <a:ea typeface="Franklin Gothic"/>
              <a:cs typeface="Franklin Gothic"/>
              <a:sym typeface="Franklin Gothic"/>
            </a:endParaRPr>
          </a:p>
          <a:p>
            <a:pPr indent="0" lvl="0" marL="0" marR="0" rtl="0" algn="l">
              <a:lnSpc>
                <a:spcPct val="100000"/>
              </a:lnSpc>
              <a:spcBef>
                <a:spcPts val="800"/>
              </a:spcBef>
              <a:spcAft>
                <a:spcPts val="0"/>
              </a:spcAft>
              <a:buSzPts val="1800"/>
              <a:buNone/>
            </a:pPr>
            <a:r>
              <a:rPr b="1" lang="en-NZ" sz="1400">
                <a:solidFill>
                  <a:srgbClr val="002286"/>
                </a:solidFill>
                <a:latin typeface="Franklin Gothic"/>
                <a:ea typeface="Franklin Gothic"/>
                <a:cs typeface="Franklin Gothic"/>
                <a:sym typeface="Franklin Gothic"/>
              </a:rPr>
              <a:t>Standing items (45mins)</a:t>
            </a:r>
            <a:endParaRPr b="1" sz="1400">
              <a:solidFill>
                <a:srgbClr val="002286"/>
              </a:solidFill>
              <a:latin typeface="Franklin Gothic"/>
              <a:ea typeface="Franklin Gothic"/>
              <a:cs typeface="Franklin Gothic"/>
              <a:sym typeface="Franklin Gothic"/>
            </a:endParaRPr>
          </a:p>
          <a:p>
            <a:pPr indent="-358899" lvl="0" marL="431999" marR="0" rtl="0" algn="l">
              <a:lnSpc>
                <a:spcPct val="100000"/>
              </a:lnSpc>
              <a:spcBef>
                <a:spcPts val="800"/>
              </a:spcBef>
              <a:spcAft>
                <a:spcPts val="0"/>
              </a:spcAft>
              <a:buClr>
                <a:srgbClr val="002388"/>
              </a:buClr>
              <a:buSzPts val="1400"/>
              <a:buFont typeface="Franklin Gothic"/>
              <a:buAutoNum type="arabicPeriod" startAt="2"/>
            </a:pPr>
            <a:r>
              <a:rPr lang="en-NZ" sz="1400">
                <a:solidFill>
                  <a:srgbClr val="002286"/>
                </a:solidFill>
                <a:latin typeface="Franklin Gothic"/>
                <a:ea typeface="Franklin Gothic"/>
                <a:cs typeface="Franklin Gothic"/>
                <a:sym typeface="Franklin Gothic"/>
              </a:rPr>
              <a:t>Engagement update</a:t>
            </a:r>
            <a:endParaRPr sz="1400">
              <a:solidFill>
                <a:srgbClr val="002286"/>
              </a:solidFill>
              <a:latin typeface="Franklin Gothic"/>
              <a:ea typeface="Franklin Gothic"/>
              <a:cs typeface="Franklin Gothic"/>
              <a:sym typeface="Franklin Gothic"/>
            </a:endParaRPr>
          </a:p>
          <a:p>
            <a:pPr indent="-358899" lvl="0" marL="431999" marR="0" rtl="0" algn="l">
              <a:lnSpc>
                <a:spcPct val="100000"/>
              </a:lnSpc>
              <a:spcBef>
                <a:spcPts val="800"/>
              </a:spcBef>
              <a:spcAft>
                <a:spcPts val="0"/>
              </a:spcAft>
              <a:buClr>
                <a:srgbClr val="002388"/>
              </a:buClr>
              <a:buSzPts val="1400"/>
              <a:buFont typeface="Franklin Gothic"/>
              <a:buAutoNum type="arabicPeriod" startAt="2"/>
            </a:pPr>
            <a:r>
              <a:rPr lang="en-NZ" sz="1400">
                <a:solidFill>
                  <a:srgbClr val="002286"/>
                </a:solidFill>
                <a:latin typeface="Franklin Gothic"/>
                <a:ea typeface="Franklin Gothic"/>
                <a:cs typeface="Franklin Gothic"/>
                <a:sym typeface="Franklin Gothic"/>
              </a:rPr>
              <a:t>Workplan update</a:t>
            </a:r>
            <a:endParaRPr sz="1400">
              <a:solidFill>
                <a:srgbClr val="002286"/>
              </a:solidFill>
              <a:latin typeface="Franklin Gothic"/>
              <a:ea typeface="Franklin Gothic"/>
              <a:cs typeface="Franklin Gothic"/>
              <a:sym typeface="Franklin Gothic"/>
            </a:endParaRPr>
          </a:p>
          <a:p>
            <a:pPr indent="-358899" lvl="0" marL="431999" marR="0" rtl="0" algn="l">
              <a:lnSpc>
                <a:spcPct val="100000"/>
              </a:lnSpc>
              <a:spcBef>
                <a:spcPts val="800"/>
              </a:spcBef>
              <a:spcAft>
                <a:spcPts val="0"/>
              </a:spcAft>
              <a:buClr>
                <a:srgbClr val="002388"/>
              </a:buClr>
              <a:buSzPts val="1400"/>
              <a:buFont typeface="Franklin Gothic"/>
              <a:buAutoNum type="arabicPeriod" startAt="2"/>
            </a:pPr>
            <a:r>
              <a:rPr lang="en-NZ" sz="1400">
                <a:solidFill>
                  <a:srgbClr val="002286"/>
                </a:solidFill>
                <a:latin typeface="Franklin Gothic"/>
                <a:ea typeface="Franklin Gothic"/>
                <a:cs typeface="Franklin Gothic"/>
                <a:sym typeface="Franklin Gothic"/>
              </a:rPr>
              <a:t>Finance update</a:t>
            </a:r>
            <a:endParaRPr sz="1400">
              <a:latin typeface="Franklin Gothic"/>
              <a:ea typeface="Franklin Gothic"/>
              <a:cs typeface="Franklin Gothic"/>
              <a:sym typeface="Franklin Gothic"/>
            </a:endParaRPr>
          </a:p>
          <a:p>
            <a:pPr indent="0" lvl="0" marL="0" marR="0" rtl="0" algn="l">
              <a:lnSpc>
                <a:spcPct val="100000"/>
              </a:lnSpc>
              <a:spcBef>
                <a:spcPts val="800"/>
              </a:spcBef>
              <a:spcAft>
                <a:spcPts val="0"/>
              </a:spcAft>
              <a:buSzPts val="1800"/>
              <a:buNone/>
            </a:pPr>
            <a:r>
              <a:rPr b="1" lang="en-NZ" sz="1400">
                <a:solidFill>
                  <a:srgbClr val="002286"/>
                </a:solidFill>
                <a:latin typeface="Franklin Gothic"/>
                <a:ea typeface="Franklin Gothic"/>
                <a:cs typeface="Franklin Gothic"/>
                <a:sym typeface="Franklin Gothic"/>
              </a:rPr>
              <a:t>Procedural items (30mins)</a:t>
            </a:r>
            <a:endParaRPr b="1" sz="1400">
              <a:latin typeface="Franklin Gothic"/>
              <a:ea typeface="Franklin Gothic"/>
              <a:cs typeface="Franklin Gothic"/>
              <a:sym typeface="Franklin Gothic"/>
            </a:endParaRPr>
          </a:p>
          <a:p>
            <a:pPr indent="-358899" lvl="0" marL="431999" marR="0" rtl="0" algn="l">
              <a:lnSpc>
                <a:spcPct val="100000"/>
              </a:lnSpc>
              <a:spcBef>
                <a:spcPts val="800"/>
              </a:spcBef>
              <a:spcAft>
                <a:spcPts val="0"/>
              </a:spcAft>
              <a:buClr>
                <a:srgbClr val="002388"/>
              </a:buClr>
              <a:buSzPts val="1400"/>
              <a:buFont typeface="Franklin Gothic"/>
              <a:buAutoNum type="arabicPeriod" startAt="2"/>
            </a:pPr>
            <a:r>
              <a:rPr lang="en-NZ" sz="1400">
                <a:solidFill>
                  <a:srgbClr val="002286"/>
                </a:solidFill>
                <a:latin typeface="Franklin Gothic"/>
                <a:ea typeface="Franklin Gothic"/>
                <a:cs typeface="Franklin Gothic"/>
                <a:sym typeface="Franklin Gothic"/>
              </a:rPr>
              <a:t>Membership requests</a:t>
            </a:r>
            <a:endParaRPr sz="1400">
              <a:solidFill>
                <a:srgbClr val="002286"/>
              </a:solidFill>
              <a:latin typeface="Franklin Gothic"/>
              <a:ea typeface="Franklin Gothic"/>
              <a:cs typeface="Franklin Gothic"/>
              <a:sym typeface="Franklin Gothic"/>
            </a:endParaRPr>
          </a:p>
          <a:p>
            <a:pPr indent="-358899" lvl="0" marL="431999" marR="0" rtl="0" algn="l">
              <a:lnSpc>
                <a:spcPct val="100000"/>
              </a:lnSpc>
              <a:spcBef>
                <a:spcPts val="800"/>
              </a:spcBef>
              <a:spcAft>
                <a:spcPts val="0"/>
              </a:spcAft>
              <a:buClr>
                <a:srgbClr val="002388"/>
              </a:buClr>
              <a:buSzPts val="1400"/>
              <a:buFont typeface="Franklin Gothic"/>
              <a:buAutoNum type="arabicPeriod" startAt="2"/>
            </a:pPr>
            <a:r>
              <a:rPr lang="en-NZ" sz="1400">
                <a:solidFill>
                  <a:srgbClr val="002286"/>
                </a:solidFill>
                <a:latin typeface="Franklin Gothic"/>
                <a:ea typeface="Franklin Gothic"/>
                <a:cs typeface="Franklin Gothic"/>
                <a:sym typeface="Franklin Gothic"/>
              </a:rPr>
              <a:t>Actions</a:t>
            </a:r>
            <a:endParaRPr sz="1400">
              <a:solidFill>
                <a:srgbClr val="002286"/>
              </a:solidFill>
              <a:latin typeface="Franklin Gothic"/>
              <a:ea typeface="Franklin Gothic"/>
              <a:cs typeface="Franklin Gothic"/>
              <a:sym typeface="Franklin Gothic"/>
            </a:endParaRPr>
          </a:p>
          <a:p>
            <a:pPr indent="-358899" lvl="0" marL="431999" marR="0" rtl="0" algn="l">
              <a:lnSpc>
                <a:spcPct val="100000"/>
              </a:lnSpc>
              <a:spcBef>
                <a:spcPts val="800"/>
              </a:spcBef>
              <a:spcAft>
                <a:spcPts val="0"/>
              </a:spcAft>
              <a:buClr>
                <a:srgbClr val="002388"/>
              </a:buClr>
              <a:buSzPts val="1400"/>
              <a:buFont typeface="Franklin Gothic"/>
              <a:buAutoNum type="arabicPeriod" startAt="2"/>
            </a:pPr>
            <a:r>
              <a:rPr lang="en-NZ" sz="1400">
                <a:solidFill>
                  <a:srgbClr val="002286"/>
                </a:solidFill>
                <a:latin typeface="Franklin Gothic"/>
                <a:ea typeface="Franklin Gothic"/>
                <a:cs typeface="Franklin Gothic"/>
                <a:sym typeface="Franklin Gothic"/>
              </a:rPr>
              <a:t>Next Steering Group meeting</a:t>
            </a:r>
            <a:endParaRPr sz="1400">
              <a:solidFill>
                <a:srgbClr val="002286"/>
              </a:solidFill>
              <a:latin typeface="Franklin Gothic"/>
              <a:ea typeface="Franklin Gothic"/>
              <a:cs typeface="Franklin Gothic"/>
              <a:sym typeface="Franklin Gothic"/>
            </a:endParaRPr>
          </a:p>
          <a:p>
            <a:pPr indent="-358899" lvl="0" marL="431999" marR="0" rtl="0" algn="l">
              <a:lnSpc>
                <a:spcPct val="100000"/>
              </a:lnSpc>
              <a:spcBef>
                <a:spcPts val="800"/>
              </a:spcBef>
              <a:spcAft>
                <a:spcPts val="0"/>
              </a:spcAft>
              <a:buClr>
                <a:srgbClr val="002388"/>
              </a:buClr>
              <a:buSzPts val="1400"/>
              <a:buFont typeface="Franklin Gothic"/>
              <a:buAutoNum type="arabicPeriod" startAt="2"/>
            </a:pPr>
            <a:r>
              <a:rPr lang="en-NZ" sz="1400">
                <a:solidFill>
                  <a:srgbClr val="002286"/>
                </a:solidFill>
                <a:latin typeface="Franklin Gothic"/>
                <a:ea typeface="Franklin Gothic"/>
                <a:cs typeface="Franklin Gothic"/>
                <a:sym typeface="Franklin Gothic"/>
              </a:rPr>
              <a:t>AoB/Close</a:t>
            </a:r>
            <a:endParaRPr sz="1400">
              <a:solidFill>
                <a:srgbClr val="002286"/>
              </a:solidFill>
              <a:latin typeface="Franklin Gothic"/>
              <a:ea typeface="Franklin Gothic"/>
              <a:cs typeface="Franklin Gothic"/>
              <a:sym typeface="Franklin Gothic"/>
            </a:endParaRPr>
          </a:p>
          <a:p>
            <a:pPr indent="-265156" lvl="0" marL="360000" rtl="0" algn="l">
              <a:lnSpc>
                <a:spcPct val="100000"/>
              </a:lnSpc>
              <a:spcBef>
                <a:spcPts val="800"/>
              </a:spcBef>
              <a:spcAft>
                <a:spcPts val="0"/>
              </a:spcAft>
              <a:buClr>
                <a:srgbClr val="002388"/>
              </a:buClr>
              <a:buSzPts val="1494"/>
              <a:buFont typeface="Calibri"/>
              <a:buNone/>
            </a:pPr>
            <a:r>
              <a:t/>
            </a:r>
            <a:endParaRPr sz="1867">
              <a:solidFill>
                <a:srgbClr val="002286"/>
              </a:solidFill>
              <a:latin typeface="Franklin Gothic"/>
              <a:ea typeface="Franklin Gothic"/>
              <a:cs typeface="Franklin Gothic"/>
              <a:sym typeface="Franklin Gothic"/>
            </a:endParaRPr>
          </a:p>
          <a:p>
            <a:pPr indent="-133756" lvl="0" marL="479988" rtl="0" algn="l">
              <a:lnSpc>
                <a:spcPct val="100000"/>
              </a:lnSpc>
              <a:spcBef>
                <a:spcPts val="800"/>
              </a:spcBef>
              <a:spcAft>
                <a:spcPts val="0"/>
              </a:spcAft>
              <a:buClr>
                <a:srgbClr val="002388"/>
              </a:buClr>
              <a:buSzPts val="1494"/>
              <a:buFont typeface="Noto Sans Symbols"/>
              <a:buNone/>
            </a:pPr>
            <a:r>
              <a:t/>
            </a:r>
            <a:endParaRPr sz="1867">
              <a:solidFill>
                <a:srgbClr val="002286"/>
              </a:solidFill>
              <a:latin typeface="Franklin Gothic"/>
              <a:ea typeface="Franklin Gothic"/>
              <a:cs typeface="Franklin Gothic"/>
              <a:sym typeface="Franklin Gothic"/>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3"/>
          <p:cNvSpPr txBox="1"/>
          <p:nvPr>
            <p:ph idx="12" type="sldNum"/>
          </p:nvPr>
        </p:nvSpPr>
        <p:spPr>
          <a:xfrm>
            <a:off x="11520000" y="6480000"/>
            <a:ext cx="5763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179" name="Google Shape;179;p3"/>
          <p:cNvSpPr txBox="1"/>
          <p:nvPr>
            <p:ph type="title"/>
          </p:nvPr>
        </p:nvSpPr>
        <p:spPr>
          <a:xfrm>
            <a:off x="720000" y="252000"/>
            <a:ext cx="11160000" cy="828000"/>
          </a:xfrm>
          <a:prstGeom prst="rect">
            <a:avLst/>
          </a:prstGeom>
          <a:noFill/>
          <a:ln>
            <a:noFill/>
          </a:ln>
        </p:spPr>
        <p:txBody>
          <a:bodyPr anchorCtr="0" anchor="ctr" bIns="45700" lIns="91425" spcFirstLastPara="1" rIns="91425" wrap="square" tIns="45700">
            <a:normAutofit/>
          </a:bodyPr>
          <a:lstStyle/>
          <a:p>
            <a:pPr indent="0" lvl="0" marL="72000" marR="0" rtl="0" algn="l">
              <a:lnSpc>
                <a:spcPct val="90000"/>
              </a:lnSpc>
              <a:spcBef>
                <a:spcPts val="0"/>
              </a:spcBef>
              <a:spcAft>
                <a:spcPts val="0"/>
              </a:spcAft>
              <a:buClr>
                <a:srgbClr val="FF4331"/>
              </a:buClr>
              <a:buSzPts val="2400"/>
              <a:buFont typeface="Franklin Gothic"/>
              <a:buNone/>
            </a:pPr>
            <a:r>
              <a:rPr lang="en-NZ" sz="2400">
                <a:solidFill>
                  <a:srgbClr val="FF4331"/>
                </a:solidFill>
                <a:latin typeface="Franklin Gothic"/>
                <a:ea typeface="Franklin Gothic"/>
                <a:cs typeface="Franklin Gothic"/>
                <a:sym typeface="Franklin Gothic"/>
              </a:rPr>
              <a:t>1 Welcome</a:t>
            </a:r>
            <a:endParaRPr sz="2200">
              <a:solidFill>
                <a:srgbClr val="FF4331"/>
              </a:solidFill>
              <a:latin typeface="Franklin Gothic"/>
              <a:ea typeface="Franklin Gothic"/>
              <a:cs typeface="Franklin Gothic"/>
              <a:sym typeface="Franklin Gothic"/>
            </a:endParaRPr>
          </a:p>
        </p:txBody>
      </p:sp>
      <p:sp>
        <p:nvSpPr>
          <p:cNvPr id="180" name="Google Shape;180;p3"/>
          <p:cNvSpPr txBox="1"/>
          <p:nvPr>
            <p:ph idx="1" type="body"/>
          </p:nvPr>
        </p:nvSpPr>
        <p:spPr>
          <a:xfrm>
            <a:off x="720000" y="1080000"/>
            <a:ext cx="4749300" cy="5265000"/>
          </a:xfrm>
          <a:prstGeom prst="rect">
            <a:avLst/>
          </a:prstGeom>
          <a:noFill/>
          <a:ln>
            <a:noFill/>
          </a:ln>
        </p:spPr>
        <p:txBody>
          <a:bodyPr anchorCtr="0" anchor="t" bIns="45700" lIns="91425" spcFirstLastPara="1" rIns="91425" wrap="square" tIns="45700">
            <a:normAutofit/>
          </a:bodyPr>
          <a:lstStyle/>
          <a:p>
            <a:pPr indent="0" lvl="0" marL="71755" rtl="0" algn="l">
              <a:lnSpc>
                <a:spcPct val="100000"/>
              </a:lnSpc>
              <a:spcBef>
                <a:spcPts val="0"/>
              </a:spcBef>
              <a:spcAft>
                <a:spcPts val="0"/>
              </a:spcAft>
              <a:buSzPts val="1800"/>
              <a:buNone/>
            </a:pPr>
            <a:r>
              <a:rPr lang="en-NZ" sz="1400">
                <a:solidFill>
                  <a:srgbClr val="EF4637"/>
                </a:solidFill>
                <a:latin typeface="Arial"/>
                <a:ea typeface="Arial"/>
                <a:cs typeface="Arial"/>
                <a:sym typeface="Arial"/>
              </a:rPr>
              <a:t>Purpose of this item: </a:t>
            </a:r>
            <a:endParaRPr sz="1400">
              <a:solidFill>
                <a:srgbClr val="002387"/>
              </a:solidFill>
              <a:latin typeface="Arial"/>
              <a:ea typeface="Arial"/>
              <a:cs typeface="Arial"/>
              <a:sym typeface="Arial"/>
            </a:endParaRPr>
          </a:p>
          <a:p>
            <a:pPr indent="-214630" lvl="0" marL="251459" rtl="0" algn="l">
              <a:lnSpc>
                <a:spcPct val="100000"/>
              </a:lnSpc>
              <a:spcBef>
                <a:spcPts val="600"/>
              </a:spcBef>
              <a:spcAft>
                <a:spcPts val="0"/>
              </a:spcAft>
              <a:buClr>
                <a:srgbClr val="002387"/>
              </a:buClr>
              <a:buSzPts val="1400"/>
              <a:buFont typeface="Noto Sans Symbols"/>
              <a:buChar char="▪"/>
            </a:pPr>
            <a:r>
              <a:rPr lang="en-NZ" sz="1400">
                <a:solidFill>
                  <a:srgbClr val="002387"/>
                </a:solidFill>
                <a:latin typeface="Arial"/>
                <a:ea typeface="Arial"/>
                <a:cs typeface="Arial"/>
                <a:sym typeface="Arial"/>
              </a:rPr>
              <a:t>Welcome</a:t>
            </a:r>
            <a:endParaRPr sz="1400">
              <a:solidFill>
                <a:srgbClr val="002387"/>
              </a:solidFill>
              <a:latin typeface="Arial"/>
              <a:ea typeface="Arial"/>
              <a:cs typeface="Arial"/>
              <a:sym typeface="Arial"/>
            </a:endParaRPr>
          </a:p>
          <a:p>
            <a:pPr indent="-214630" lvl="0" marL="251459" rtl="0" algn="l">
              <a:lnSpc>
                <a:spcPct val="100000"/>
              </a:lnSpc>
              <a:spcBef>
                <a:spcPts val="600"/>
              </a:spcBef>
              <a:spcAft>
                <a:spcPts val="0"/>
              </a:spcAft>
              <a:buClr>
                <a:srgbClr val="002387"/>
              </a:buClr>
              <a:buSzPts val="1400"/>
              <a:buFont typeface="Noto Sans Symbols"/>
              <a:buChar char="▪"/>
            </a:pPr>
            <a:r>
              <a:rPr lang="en-NZ" sz="1400">
                <a:solidFill>
                  <a:srgbClr val="002387"/>
                </a:solidFill>
                <a:latin typeface="Arial"/>
                <a:ea typeface="Arial"/>
                <a:cs typeface="Arial"/>
                <a:sym typeface="Arial"/>
              </a:rPr>
              <a:t>Apologies</a:t>
            </a:r>
            <a:endParaRPr sz="1400">
              <a:solidFill>
                <a:srgbClr val="002387"/>
              </a:solidFill>
              <a:latin typeface="Arial"/>
              <a:ea typeface="Arial"/>
              <a:cs typeface="Arial"/>
              <a:sym typeface="Arial"/>
            </a:endParaRPr>
          </a:p>
          <a:p>
            <a:pPr indent="-214630" lvl="0" marL="251459" rtl="0" algn="l">
              <a:lnSpc>
                <a:spcPct val="100000"/>
              </a:lnSpc>
              <a:spcBef>
                <a:spcPts val="600"/>
              </a:spcBef>
              <a:spcAft>
                <a:spcPts val="0"/>
              </a:spcAft>
              <a:buClr>
                <a:srgbClr val="002387"/>
              </a:buClr>
              <a:buSzPts val="1400"/>
              <a:buFont typeface="Franklin Gothic"/>
              <a:buChar char="▪"/>
            </a:pPr>
            <a:r>
              <a:rPr lang="en-NZ" sz="1400">
                <a:solidFill>
                  <a:srgbClr val="002387"/>
                </a:solidFill>
                <a:latin typeface="Arial"/>
                <a:ea typeface="Arial"/>
                <a:cs typeface="Arial"/>
                <a:sym typeface="Arial"/>
              </a:rPr>
              <a:t>Interests</a:t>
            </a:r>
            <a:endParaRPr sz="1400">
              <a:solidFill>
                <a:srgbClr val="002387"/>
              </a:solidFill>
              <a:latin typeface="Arial"/>
              <a:ea typeface="Arial"/>
              <a:cs typeface="Arial"/>
              <a:sym typeface="Arial"/>
            </a:endParaRPr>
          </a:p>
          <a:p>
            <a:pPr indent="-214630" lvl="0" marL="251459" rtl="0" algn="l">
              <a:lnSpc>
                <a:spcPct val="100000"/>
              </a:lnSpc>
              <a:spcBef>
                <a:spcPts val="600"/>
              </a:spcBef>
              <a:spcAft>
                <a:spcPts val="0"/>
              </a:spcAft>
              <a:buClr>
                <a:srgbClr val="002387"/>
              </a:buClr>
              <a:buSzPts val="1400"/>
              <a:buFont typeface="Noto Sans Symbols"/>
              <a:buChar char="▪"/>
            </a:pPr>
            <a:r>
              <a:rPr lang="en-NZ" sz="1400">
                <a:solidFill>
                  <a:srgbClr val="002387"/>
                </a:solidFill>
                <a:latin typeface="Arial"/>
                <a:ea typeface="Arial"/>
                <a:cs typeface="Arial"/>
                <a:sym typeface="Arial"/>
              </a:rPr>
              <a:t>Confirm the agenda</a:t>
            </a:r>
            <a:endParaRPr sz="1400">
              <a:solidFill>
                <a:srgbClr val="002387"/>
              </a:solidFill>
              <a:latin typeface="Arial"/>
              <a:ea typeface="Arial"/>
              <a:cs typeface="Arial"/>
              <a:sym typeface="Arial"/>
            </a:endParaRPr>
          </a:p>
        </p:txBody>
      </p:sp>
      <p:sp>
        <p:nvSpPr>
          <p:cNvPr id="181" name="Google Shape;181;p3"/>
          <p:cNvSpPr txBox="1"/>
          <p:nvPr/>
        </p:nvSpPr>
        <p:spPr>
          <a:xfrm>
            <a:off x="5469225" y="3430199"/>
            <a:ext cx="6410700" cy="2376600"/>
          </a:xfrm>
          <a:prstGeom prst="rect">
            <a:avLst/>
          </a:prstGeom>
          <a:noFill/>
          <a:ln cap="flat" cmpd="sng" w="9525">
            <a:solidFill>
              <a:srgbClr val="EF4637"/>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20000"/>
              </a:lnSpc>
              <a:spcBef>
                <a:spcPts val="0"/>
              </a:spcBef>
              <a:spcAft>
                <a:spcPts val="0"/>
              </a:spcAft>
              <a:buClr>
                <a:srgbClr val="000000"/>
              </a:buClr>
              <a:buSzPts val="1400"/>
              <a:buFont typeface="Arial"/>
              <a:buNone/>
            </a:pPr>
            <a:r>
              <a:rPr b="1" i="0" lang="en-NZ" sz="1400" u="none" cap="none" strike="noStrike">
                <a:solidFill>
                  <a:srgbClr val="002388"/>
                </a:solidFill>
                <a:latin typeface="Arial"/>
                <a:ea typeface="Arial"/>
                <a:cs typeface="Arial"/>
                <a:sym typeface="Arial"/>
              </a:rPr>
              <a:t>You should all be familiar with the requirements of the Commerce Act 1986, prohibiting anti-competitive conduct</a:t>
            </a:r>
            <a:r>
              <a:rPr b="0" i="0" lang="en-NZ" sz="1400" u="none" cap="none" strike="noStrike">
                <a:solidFill>
                  <a:srgbClr val="002388"/>
                </a:solidFill>
                <a:latin typeface="Arial"/>
                <a:ea typeface="Arial"/>
                <a:cs typeface="Arial"/>
                <a:sym typeface="Arial"/>
              </a:rPr>
              <a:t>. You should not discuss commercially sensitive areas of competitive activity, including (but not limited to) relating to agreements to fix, control or maintain prices, restrict output or capacity, or allocate markets or customers</a:t>
            </a:r>
            <a:endParaRPr b="0" i="0" sz="1400" u="none" cap="none" strike="noStrike">
              <a:solidFill>
                <a:srgbClr val="000000"/>
              </a:solidFill>
              <a:latin typeface="Arial"/>
              <a:ea typeface="Arial"/>
              <a:cs typeface="Arial"/>
              <a:sym typeface="Arial"/>
            </a:endParaRPr>
          </a:p>
          <a:p>
            <a:pPr indent="0" lvl="0" marL="0" marR="0" rtl="0" algn="l">
              <a:lnSpc>
                <a:spcPct val="120000"/>
              </a:lnSpc>
              <a:spcBef>
                <a:spcPts val="0"/>
              </a:spcBef>
              <a:spcAft>
                <a:spcPts val="0"/>
              </a:spcAft>
              <a:buClr>
                <a:srgbClr val="000000"/>
              </a:buClr>
              <a:buSzPts val="1400"/>
              <a:buFont typeface="Arial"/>
              <a:buNone/>
            </a:pPr>
            <a:r>
              <a:rPr b="0" i="0" lang="en-NZ" sz="1400" u="none" cap="none" strike="noStrike">
                <a:solidFill>
                  <a:srgbClr val="002388"/>
                </a:solidFill>
                <a:latin typeface="Arial"/>
                <a:ea typeface="Arial"/>
                <a:cs typeface="Arial"/>
                <a:sym typeface="Arial"/>
              </a:rPr>
              <a:t>A written record of the discussions today will be available on the FlexForum webpage. </a:t>
            </a:r>
            <a:endParaRPr b="0" i="0" sz="1400" u="none" cap="none" strike="noStrike">
              <a:solidFill>
                <a:srgbClr val="002388"/>
              </a:solidFill>
              <a:latin typeface="Arial"/>
              <a:ea typeface="Arial"/>
              <a:cs typeface="Arial"/>
              <a:sym typeface="Arial"/>
            </a:endParaRPr>
          </a:p>
          <a:p>
            <a:pPr indent="0" lvl="0" marL="0" marR="0" rtl="0" algn="l">
              <a:lnSpc>
                <a:spcPct val="120000"/>
              </a:lnSpc>
              <a:spcBef>
                <a:spcPts val="0"/>
              </a:spcBef>
              <a:spcAft>
                <a:spcPts val="0"/>
              </a:spcAft>
              <a:buClr>
                <a:schemeClr val="dk1"/>
              </a:buClr>
              <a:buSzPts val="1400"/>
              <a:buFont typeface="Arial"/>
              <a:buNone/>
            </a:pPr>
            <a:r>
              <a:rPr b="1" i="0" lang="en-NZ" sz="1400" u="none" cap="none" strike="noStrike">
                <a:solidFill>
                  <a:srgbClr val="002388"/>
                </a:solidFill>
                <a:latin typeface="Arial"/>
                <a:ea typeface="Arial"/>
                <a:cs typeface="Arial"/>
                <a:sym typeface="Arial"/>
              </a:rPr>
              <a:t>As steering group members you are acting in an individual capacity not as a representative of your organisation</a:t>
            </a:r>
            <a:r>
              <a:rPr b="0" i="0" lang="en-NZ" sz="1400" u="none" cap="none" strike="noStrike">
                <a:solidFill>
                  <a:srgbClr val="002388"/>
                </a:solidFill>
                <a:latin typeface="Arial"/>
                <a:ea typeface="Arial"/>
                <a:cs typeface="Arial"/>
                <a:sym typeface="Arial"/>
              </a:rPr>
              <a:t>. </a:t>
            </a:r>
            <a:endParaRPr b="0" i="0" sz="1400" u="none" cap="none" strike="noStrike">
              <a:solidFill>
                <a:srgbClr val="002388"/>
              </a:solidFill>
              <a:latin typeface="Arial"/>
              <a:ea typeface="Arial"/>
              <a:cs typeface="Arial"/>
              <a:sym typeface="Arial"/>
            </a:endParaRPr>
          </a:p>
        </p:txBody>
      </p:sp>
      <p:sp>
        <p:nvSpPr>
          <p:cNvPr id="182" name="Google Shape;182;p3"/>
          <p:cNvSpPr txBox="1"/>
          <p:nvPr/>
        </p:nvSpPr>
        <p:spPr>
          <a:xfrm>
            <a:off x="5469226" y="546595"/>
            <a:ext cx="6410700" cy="2226600"/>
          </a:xfrm>
          <a:prstGeom prst="rect">
            <a:avLst/>
          </a:prstGeom>
          <a:solidFill>
            <a:schemeClr val="lt1"/>
          </a:solidFill>
          <a:ln cap="flat" cmpd="sng" w="9525">
            <a:solidFill>
              <a:srgbClr val="EF4637"/>
            </a:solidFill>
            <a:prstDash val="solid"/>
            <a:miter lim="800000"/>
            <a:headEnd len="sm" w="sm" type="none"/>
            <a:tailEnd len="sm" w="sm" type="none"/>
          </a:ln>
        </p:spPr>
        <p:txBody>
          <a:bodyPr anchorCtr="0" anchor="t" bIns="45700" lIns="91425" spcFirstLastPara="1" rIns="91425" wrap="square" tIns="45700">
            <a:noAutofit/>
          </a:bodyPr>
          <a:lstStyle/>
          <a:p>
            <a:pPr indent="0" lvl="0" marL="95885" marR="0" rtl="0" algn="l">
              <a:lnSpc>
                <a:spcPct val="100000"/>
              </a:lnSpc>
              <a:spcBef>
                <a:spcPts val="800"/>
              </a:spcBef>
              <a:spcAft>
                <a:spcPts val="0"/>
              </a:spcAft>
              <a:buClr>
                <a:schemeClr val="dk1"/>
              </a:buClr>
              <a:buSzPts val="1400"/>
              <a:buFont typeface="Franklin Gothic"/>
              <a:buNone/>
            </a:pPr>
            <a:r>
              <a:rPr b="0" i="0" lang="en-NZ" sz="1400" u="none" cap="none" strike="noStrike">
                <a:solidFill>
                  <a:srgbClr val="002286"/>
                </a:solidFill>
                <a:latin typeface="Arial"/>
                <a:ea typeface="Arial"/>
                <a:cs typeface="Arial"/>
                <a:sym typeface="Arial"/>
              </a:rPr>
              <a:t>The purpose of the FlexForum</a:t>
            </a:r>
            <a:r>
              <a:rPr b="1" i="0" lang="en-NZ" sz="1400" u="none" cap="none" strike="noStrike">
                <a:solidFill>
                  <a:srgbClr val="002286"/>
                </a:solidFill>
                <a:latin typeface="Arial"/>
                <a:ea typeface="Arial"/>
                <a:cs typeface="Arial"/>
                <a:sym typeface="Arial"/>
              </a:rPr>
              <a:t> </a:t>
            </a:r>
            <a:r>
              <a:rPr b="0" i="0" lang="en-NZ" sz="1400" u="none" cap="none" strike="noStrike">
                <a:solidFill>
                  <a:srgbClr val="002286"/>
                </a:solidFill>
                <a:latin typeface="Arial"/>
                <a:ea typeface="Arial"/>
                <a:cs typeface="Arial"/>
                <a:sym typeface="Arial"/>
              </a:rPr>
              <a:t>is to </a:t>
            </a:r>
            <a:r>
              <a:rPr b="1" i="0" lang="en-NZ" sz="1400" u="none" cap="none" strike="noStrike">
                <a:solidFill>
                  <a:srgbClr val="002286"/>
                </a:solidFill>
                <a:latin typeface="Arial"/>
                <a:ea typeface="Arial"/>
                <a:cs typeface="Arial"/>
                <a:sym typeface="Arial"/>
              </a:rPr>
              <a:t>support coordinated and collaborative action</a:t>
            </a:r>
            <a:r>
              <a:rPr b="0" i="0" lang="en-NZ" sz="1400" u="none" cap="none" strike="noStrike">
                <a:solidFill>
                  <a:srgbClr val="002286"/>
                </a:solidFill>
                <a:latin typeface="Arial"/>
                <a:ea typeface="Arial"/>
                <a:cs typeface="Arial"/>
                <a:sym typeface="Arial"/>
              </a:rPr>
              <a:t> to make it easier for households, businesses and communities to maximise the value of consumer and distributed energy resources and flexibility to: </a:t>
            </a:r>
            <a:endParaRPr b="0" i="0" sz="1800" u="none" cap="none" strike="noStrike">
              <a:solidFill>
                <a:schemeClr val="dk1"/>
              </a:solidFill>
              <a:latin typeface="Arial"/>
              <a:ea typeface="Arial"/>
              <a:cs typeface="Arial"/>
              <a:sym typeface="Arial"/>
            </a:endParaRPr>
          </a:p>
          <a:p>
            <a:pPr indent="-431800" lvl="0" marL="575945" marR="0" rtl="0" algn="l">
              <a:lnSpc>
                <a:spcPct val="100000"/>
              </a:lnSpc>
              <a:spcBef>
                <a:spcPts val="400"/>
              </a:spcBef>
              <a:spcAft>
                <a:spcPts val="0"/>
              </a:spcAft>
              <a:buClr>
                <a:srgbClr val="002388"/>
              </a:buClr>
              <a:buSzPts val="1120"/>
              <a:buFont typeface="Libre Franklin"/>
              <a:buChar char="—"/>
            </a:pPr>
            <a:r>
              <a:rPr b="0" i="0" lang="en-NZ" sz="1400" u="none" cap="none" strike="noStrike">
                <a:solidFill>
                  <a:srgbClr val="002286"/>
                </a:solidFill>
                <a:latin typeface="Arial"/>
                <a:ea typeface="Arial"/>
                <a:cs typeface="Arial"/>
                <a:sym typeface="Arial"/>
              </a:rPr>
              <a:t>support affordable and reliable operation of the electricity market and power system</a:t>
            </a:r>
            <a:endParaRPr b="0" i="0" sz="1400" u="none" cap="none" strike="noStrike">
              <a:solidFill>
                <a:srgbClr val="002286"/>
              </a:solidFill>
              <a:latin typeface="Arial"/>
              <a:ea typeface="Arial"/>
              <a:cs typeface="Arial"/>
              <a:sym typeface="Arial"/>
            </a:endParaRPr>
          </a:p>
          <a:p>
            <a:pPr indent="-431800" lvl="0" marL="575945" marR="0" rtl="0" algn="l">
              <a:lnSpc>
                <a:spcPct val="100000"/>
              </a:lnSpc>
              <a:spcBef>
                <a:spcPts val="400"/>
              </a:spcBef>
              <a:spcAft>
                <a:spcPts val="0"/>
              </a:spcAft>
              <a:buClr>
                <a:srgbClr val="002388"/>
              </a:buClr>
              <a:buSzPts val="1120"/>
              <a:buFont typeface="Libre Franklin"/>
              <a:buChar char="—"/>
            </a:pPr>
            <a:r>
              <a:rPr b="0" i="0" lang="en-NZ" sz="1400" u="none" cap="none" strike="noStrike">
                <a:solidFill>
                  <a:srgbClr val="002286"/>
                </a:solidFill>
                <a:latin typeface="Arial"/>
                <a:ea typeface="Arial"/>
                <a:cs typeface="Arial"/>
                <a:sym typeface="Arial"/>
              </a:rPr>
              <a:t>enable accelerated electrification by households and businesses as part of the transition in Aotearoa New Zealand to zero emissions economy</a:t>
            </a:r>
            <a:endParaRPr b="0" i="0" sz="1400" u="none" cap="none" strike="noStrike">
              <a:solidFill>
                <a:srgbClr val="002286"/>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4"/>
          <p:cNvSpPr txBox="1"/>
          <p:nvPr>
            <p:ph idx="12" type="sldNum"/>
          </p:nvPr>
        </p:nvSpPr>
        <p:spPr>
          <a:xfrm>
            <a:off x="11520000" y="6480000"/>
            <a:ext cx="5763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188" name="Google Shape;188;p4"/>
          <p:cNvSpPr txBox="1"/>
          <p:nvPr>
            <p:ph type="title"/>
          </p:nvPr>
        </p:nvSpPr>
        <p:spPr>
          <a:xfrm>
            <a:off x="360000" y="89700"/>
            <a:ext cx="11160000" cy="720000"/>
          </a:xfrm>
          <a:prstGeom prst="rect">
            <a:avLst/>
          </a:prstGeom>
          <a:noFill/>
          <a:ln>
            <a:noFill/>
          </a:ln>
        </p:spPr>
        <p:txBody>
          <a:bodyPr anchorCtr="0" anchor="ctr" bIns="45700" lIns="91425" spcFirstLastPara="1" rIns="91425" wrap="square" tIns="45700">
            <a:normAutofit/>
          </a:bodyPr>
          <a:lstStyle/>
          <a:p>
            <a:pPr indent="0" lvl="0" marL="72000" rtl="0" algn="l">
              <a:lnSpc>
                <a:spcPct val="90000"/>
              </a:lnSpc>
              <a:spcBef>
                <a:spcPts val="0"/>
              </a:spcBef>
              <a:spcAft>
                <a:spcPts val="0"/>
              </a:spcAft>
              <a:buClr>
                <a:srgbClr val="FF4331"/>
              </a:buClr>
              <a:buSzPts val="2400"/>
              <a:buFont typeface="Franklin Gothic"/>
              <a:buNone/>
            </a:pPr>
            <a:r>
              <a:rPr lang="en-NZ" sz="2400">
                <a:solidFill>
                  <a:srgbClr val="FF4331"/>
                </a:solidFill>
                <a:latin typeface="Franklin Gothic"/>
                <a:ea typeface="Franklin Gothic"/>
                <a:cs typeface="Franklin Gothic"/>
                <a:sym typeface="Franklin Gothic"/>
              </a:rPr>
              <a:t>2 Proposed objectives and key results</a:t>
            </a:r>
            <a:endParaRPr sz="2400">
              <a:solidFill>
                <a:srgbClr val="FF4331"/>
              </a:solidFill>
              <a:latin typeface="Franklin Gothic"/>
              <a:ea typeface="Franklin Gothic"/>
              <a:cs typeface="Franklin Gothic"/>
              <a:sym typeface="Franklin Gothic"/>
            </a:endParaRPr>
          </a:p>
        </p:txBody>
      </p:sp>
      <p:sp>
        <p:nvSpPr>
          <p:cNvPr id="189" name="Google Shape;189;p4"/>
          <p:cNvSpPr txBox="1"/>
          <p:nvPr>
            <p:ph idx="1" type="body"/>
          </p:nvPr>
        </p:nvSpPr>
        <p:spPr>
          <a:xfrm>
            <a:off x="509100" y="809700"/>
            <a:ext cx="10861800" cy="5133000"/>
          </a:xfrm>
          <a:prstGeom prst="rect">
            <a:avLst/>
          </a:prstGeom>
          <a:noFill/>
          <a:ln>
            <a:noFill/>
          </a:ln>
        </p:spPr>
        <p:txBody>
          <a:bodyPr anchorCtr="0" anchor="t" bIns="45700" lIns="36000" spcFirstLastPara="1" rIns="36000" wrap="square" tIns="45700">
            <a:noAutofit/>
          </a:bodyPr>
          <a:lstStyle/>
          <a:p>
            <a:pPr indent="0" lvl="0" marL="72000" rtl="0" algn="l">
              <a:lnSpc>
                <a:spcPct val="100000"/>
              </a:lnSpc>
              <a:spcBef>
                <a:spcPts val="0"/>
              </a:spcBef>
              <a:spcAft>
                <a:spcPts val="0"/>
              </a:spcAft>
              <a:buClr>
                <a:srgbClr val="EF4637"/>
              </a:buClr>
              <a:buSzPts val="1280"/>
              <a:buFont typeface="Arial"/>
              <a:buNone/>
            </a:pPr>
            <a:r>
              <a:rPr lang="en-NZ" sz="1400">
                <a:solidFill>
                  <a:srgbClr val="EF4637"/>
                </a:solidFill>
                <a:latin typeface="Arial"/>
                <a:ea typeface="Arial"/>
                <a:cs typeface="Arial"/>
                <a:sym typeface="Arial"/>
              </a:rPr>
              <a:t>Purpose of this item: </a:t>
            </a:r>
            <a:endParaRPr sz="1400">
              <a:solidFill>
                <a:srgbClr val="002387"/>
              </a:solidFill>
              <a:latin typeface="Arial"/>
              <a:ea typeface="Arial"/>
              <a:cs typeface="Arial"/>
              <a:sym typeface="Arial"/>
            </a:endParaRPr>
          </a:p>
          <a:p>
            <a:pPr indent="-232900" lvl="0" marL="288000" rtl="0" algn="l">
              <a:lnSpc>
                <a:spcPct val="100000"/>
              </a:lnSpc>
              <a:spcBef>
                <a:spcPts val="600"/>
              </a:spcBef>
              <a:spcAft>
                <a:spcPts val="0"/>
              </a:spcAft>
              <a:buClr>
                <a:srgbClr val="002387"/>
              </a:buClr>
              <a:buSzPts val="1400"/>
              <a:buFont typeface="Arial"/>
              <a:buChar char="▪"/>
            </a:pPr>
            <a:r>
              <a:rPr lang="en-NZ" sz="1400">
                <a:solidFill>
                  <a:srgbClr val="002387"/>
                </a:solidFill>
                <a:latin typeface="Arial"/>
                <a:ea typeface="Arial"/>
                <a:cs typeface="Arial"/>
                <a:sym typeface="Arial"/>
              </a:rPr>
              <a:t>Discuss the </a:t>
            </a:r>
            <a:r>
              <a:rPr lang="en-NZ" sz="1400" u="sng">
                <a:solidFill>
                  <a:schemeClr val="hlink"/>
                </a:solidFill>
                <a:latin typeface="Arial"/>
                <a:ea typeface="Arial"/>
                <a:cs typeface="Arial"/>
                <a:sym typeface="Arial"/>
                <a:hlinkClick r:id="rId3"/>
              </a:rPr>
              <a:t>proposed objectives and key results</a:t>
            </a:r>
            <a:r>
              <a:rPr lang="en-NZ" sz="1400">
                <a:solidFill>
                  <a:srgbClr val="002387"/>
                </a:solidFill>
                <a:latin typeface="Arial"/>
                <a:ea typeface="Arial"/>
                <a:cs typeface="Arial"/>
                <a:sym typeface="Arial"/>
              </a:rPr>
              <a:t> [follow link]</a:t>
            </a:r>
            <a:endParaRPr sz="1200">
              <a:solidFill>
                <a:srgbClr val="002286"/>
              </a:solidFill>
              <a:latin typeface="Arial"/>
              <a:ea typeface="Arial"/>
              <a:cs typeface="Arial"/>
              <a:sym typeface="Arial"/>
            </a:endParaRPr>
          </a:p>
          <a:p>
            <a:pPr indent="0" lvl="0" marL="72000" marR="0" rtl="0" algn="l">
              <a:lnSpc>
                <a:spcPct val="100000"/>
              </a:lnSpc>
              <a:spcBef>
                <a:spcPts val="300"/>
              </a:spcBef>
              <a:spcAft>
                <a:spcPts val="0"/>
              </a:spcAft>
              <a:buClr>
                <a:srgbClr val="000000"/>
              </a:buClr>
              <a:buSzPts val="1800"/>
              <a:buFont typeface="Arial"/>
              <a:buNone/>
            </a:pPr>
            <a:r>
              <a:t/>
            </a:r>
            <a:endParaRPr b="1" sz="1400">
              <a:solidFill>
                <a:srgbClr val="002387"/>
              </a:solidFill>
              <a:latin typeface="Arial"/>
              <a:ea typeface="Arial"/>
              <a:cs typeface="Arial"/>
              <a:sym typeface="Arial"/>
            </a:endParaRPr>
          </a:p>
          <a:p>
            <a:pPr indent="0" lvl="0" marL="72000" marR="0" rtl="0" algn="l">
              <a:lnSpc>
                <a:spcPct val="100000"/>
              </a:lnSpc>
              <a:spcBef>
                <a:spcPts val="300"/>
              </a:spcBef>
              <a:spcAft>
                <a:spcPts val="0"/>
              </a:spcAft>
              <a:buClr>
                <a:srgbClr val="000000"/>
              </a:buClr>
              <a:buSzPts val="1800"/>
              <a:buFont typeface="Arial"/>
              <a:buNone/>
            </a:pPr>
            <a:r>
              <a:rPr b="1" lang="en-NZ" sz="1400">
                <a:solidFill>
                  <a:srgbClr val="002387"/>
                </a:solidFill>
                <a:latin typeface="Arial"/>
                <a:ea typeface="Arial"/>
                <a:cs typeface="Arial"/>
                <a:sym typeface="Arial"/>
              </a:rPr>
              <a:t>The Steering Group started the process to develop objectives and key results in November</a:t>
            </a:r>
            <a:endParaRPr b="1" sz="1400">
              <a:solidFill>
                <a:srgbClr val="002286"/>
              </a:solidFill>
              <a:latin typeface="Arial"/>
              <a:ea typeface="Arial"/>
              <a:cs typeface="Arial"/>
              <a:sym typeface="Arial"/>
            </a:endParaRPr>
          </a:p>
          <a:p>
            <a:pPr indent="-304900" lvl="0" marL="36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The SG discussed individual perspectives of the electricity experience in 2030 as a starting point to identify objectives and key results. The discussion is summarised here: </a:t>
            </a:r>
            <a:r>
              <a:rPr lang="en-NZ" sz="1400" u="sng">
                <a:solidFill>
                  <a:schemeClr val="hlink"/>
                </a:solidFill>
                <a:latin typeface="Arial"/>
                <a:ea typeface="Arial"/>
                <a:cs typeface="Arial"/>
                <a:sym typeface="Arial"/>
                <a:hlinkClick r:id="rId4"/>
              </a:rPr>
              <a:t>Steering Group meeting notes 22 November 2023</a:t>
            </a:r>
            <a:r>
              <a:rPr lang="en-NZ" sz="1400">
                <a:solidFill>
                  <a:srgbClr val="002387"/>
                </a:solidFill>
                <a:latin typeface="Arial"/>
                <a:ea typeface="Arial"/>
                <a:cs typeface="Arial"/>
                <a:sym typeface="Arial"/>
              </a:rPr>
              <a:t> </a:t>
            </a:r>
            <a:endParaRPr sz="1400">
              <a:solidFill>
                <a:srgbClr val="002387"/>
              </a:solidFill>
              <a:latin typeface="Arial"/>
              <a:ea typeface="Arial"/>
              <a:cs typeface="Arial"/>
              <a:sym typeface="Arial"/>
            </a:endParaRPr>
          </a:p>
          <a:p>
            <a:pPr indent="-304900" lvl="0" marL="36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These are things identified that the SG could do to deliver the Accountability, Action and Collaboration principles underpinning the Flexibility Plan 1.0. The list summarises points on pages 3 and 4 of the meeting notes </a:t>
            </a:r>
            <a:endParaRPr sz="1400">
              <a:solidFill>
                <a:srgbClr val="002387"/>
              </a:solidFill>
              <a:latin typeface="Arial"/>
              <a:ea typeface="Arial"/>
              <a:cs typeface="Arial"/>
              <a:sym typeface="Arial"/>
            </a:endParaRPr>
          </a:p>
          <a:p>
            <a:pPr indent="0" lvl="0" marL="0" marR="0" rtl="0" algn="l">
              <a:lnSpc>
                <a:spcPct val="100000"/>
              </a:lnSpc>
              <a:spcBef>
                <a:spcPts val="600"/>
              </a:spcBef>
              <a:spcAft>
                <a:spcPts val="0"/>
              </a:spcAft>
              <a:buSzPts val="1800"/>
              <a:buNone/>
            </a:pPr>
            <a:r>
              <a:rPr i="1" lang="en-NZ" sz="1200">
                <a:solidFill>
                  <a:srgbClr val="002387"/>
                </a:solidFill>
                <a:latin typeface="Arial"/>
                <a:ea typeface="Arial"/>
                <a:cs typeface="Arial"/>
                <a:sym typeface="Arial"/>
              </a:rPr>
              <a:t>Engagement and comms</a:t>
            </a:r>
            <a:endParaRPr i="1" sz="1200">
              <a:solidFill>
                <a:srgbClr val="002387"/>
              </a:solidFill>
              <a:latin typeface="Arial"/>
              <a:ea typeface="Arial"/>
              <a:cs typeface="Arial"/>
              <a:sym typeface="Arial"/>
            </a:endParaRPr>
          </a:p>
          <a:p>
            <a:pPr indent="-256199" lvl="1" marL="630000" marR="0" rtl="0" algn="l">
              <a:lnSpc>
                <a:spcPct val="100000"/>
              </a:lnSpc>
              <a:spcBef>
                <a:spcPts val="600"/>
              </a:spcBef>
              <a:spcAft>
                <a:spcPts val="0"/>
              </a:spcAft>
              <a:buClr>
                <a:srgbClr val="002387"/>
              </a:buClr>
              <a:buSzPts val="1200"/>
              <a:buFont typeface="Arial"/>
              <a:buChar char="•"/>
            </a:pPr>
            <a:r>
              <a:rPr b="1" lang="en-NZ" sz="1200">
                <a:solidFill>
                  <a:srgbClr val="002387"/>
                </a:solidFill>
                <a:latin typeface="Arial"/>
                <a:ea typeface="Arial"/>
                <a:cs typeface="Arial"/>
                <a:sym typeface="Arial"/>
              </a:rPr>
              <a:t>Talk to people regularly</a:t>
            </a:r>
            <a:r>
              <a:rPr lang="en-NZ" sz="1200">
                <a:solidFill>
                  <a:srgbClr val="002387"/>
                </a:solidFill>
                <a:latin typeface="Arial"/>
                <a:ea typeface="Arial"/>
                <a:cs typeface="Arial"/>
                <a:sym typeface="Arial"/>
              </a:rPr>
              <a:t> - both Members and the wider ecosystem, including ‘consumer’ perspectives</a:t>
            </a:r>
            <a:endParaRPr sz="1200">
              <a:solidFill>
                <a:srgbClr val="002387"/>
              </a:solidFill>
              <a:latin typeface="Arial"/>
              <a:ea typeface="Arial"/>
              <a:cs typeface="Arial"/>
              <a:sym typeface="Arial"/>
            </a:endParaRPr>
          </a:p>
          <a:p>
            <a:pPr indent="-304800" lvl="2" marL="1371600" marR="0" rtl="0" algn="l">
              <a:lnSpc>
                <a:spcPct val="100000"/>
              </a:lnSpc>
              <a:spcBef>
                <a:spcPts val="600"/>
              </a:spcBef>
              <a:spcAft>
                <a:spcPts val="0"/>
              </a:spcAft>
              <a:buClr>
                <a:srgbClr val="002387"/>
              </a:buClr>
              <a:buSzPts val="1200"/>
              <a:buFont typeface="Arial"/>
              <a:buChar char="•"/>
            </a:pPr>
            <a:r>
              <a:rPr b="1" lang="en-NZ" sz="1200">
                <a:solidFill>
                  <a:srgbClr val="002387"/>
                </a:solidFill>
                <a:latin typeface="Arial"/>
                <a:ea typeface="Arial"/>
                <a:cs typeface="Arial"/>
                <a:sym typeface="Arial"/>
              </a:rPr>
              <a:t>Publish an annual workplan</a:t>
            </a:r>
            <a:r>
              <a:rPr lang="en-NZ" sz="1200">
                <a:solidFill>
                  <a:srgbClr val="002387"/>
                </a:solidFill>
                <a:latin typeface="Arial"/>
                <a:ea typeface="Arial"/>
                <a:cs typeface="Arial"/>
                <a:sym typeface="Arial"/>
              </a:rPr>
              <a:t> with regular progress updates to demonstrate progress and raise key messages (ie, the so what of this)</a:t>
            </a:r>
            <a:endParaRPr sz="1200">
              <a:solidFill>
                <a:srgbClr val="002387"/>
              </a:solidFill>
              <a:latin typeface="Arial"/>
              <a:ea typeface="Arial"/>
              <a:cs typeface="Arial"/>
              <a:sym typeface="Arial"/>
            </a:endParaRPr>
          </a:p>
          <a:p>
            <a:pPr indent="-304800" lvl="2" marL="1371600" marR="0" rtl="0" algn="l">
              <a:lnSpc>
                <a:spcPct val="100000"/>
              </a:lnSpc>
              <a:spcBef>
                <a:spcPts val="600"/>
              </a:spcBef>
              <a:spcAft>
                <a:spcPts val="0"/>
              </a:spcAft>
              <a:buClr>
                <a:srgbClr val="002387"/>
              </a:buClr>
              <a:buSzPts val="1200"/>
              <a:buFont typeface="Arial"/>
              <a:buChar char="•"/>
            </a:pPr>
            <a:r>
              <a:rPr b="1" lang="en-NZ" sz="1200">
                <a:solidFill>
                  <a:srgbClr val="002387"/>
                </a:solidFill>
                <a:latin typeface="Arial"/>
                <a:ea typeface="Arial"/>
                <a:cs typeface="Arial"/>
                <a:sym typeface="Arial"/>
              </a:rPr>
              <a:t>Be transparent</a:t>
            </a:r>
            <a:r>
              <a:rPr lang="en-NZ" sz="1200">
                <a:solidFill>
                  <a:srgbClr val="002387"/>
                </a:solidFill>
                <a:latin typeface="Arial"/>
                <a:ea typeface="Arial"/>
                <a:cs typeface="Arial"/>
                <a:sym typeface="Arial"/>
              </a:rPr>
              <a:t> and make sure all FF actions and activities are disclosed and publicly available</a:t>
            </a:r>
            <a:endParaRPr sz="1200">
              <a:solidFill>
                <a:srgbClr val="002387"/>
              </a:solidFill>
              <a:latin typeface="Arial"/>
              <a:ea typeface="Arial"/>
              <a:cs typeface="Arial"/>
              <a:sym typeface="Arial"/>
            </a:endParaRPr>
          </a:p>
          <a:p>
            <a:pPr indent="-256199" lvl="1" marL="630000" marR="0" rtl="0" algn="l">
              <a:lnSpc>
                <a:spcPct val="100000"/>
              </a:lnSpc>
              <a:spcBef>
                <a:spcPts val="600"/>
              </a:spcBef>
              <a:spcAft>
                <a:spcPts val="0"/>
              </a:spcAft>
              <a:buClr>
                <a:srgbClr val="002387"/>
              </a:buClr>
              <a:buSzPts val="1200"/>
              <a:buFont typeface="Arial"/>
              <a:buChar char="•"/>
            </a:pPr>
            <a:r>
              <a:rPr b="1" lang="en-NZ" sz="1200">
                <a:solidFill>
                  <a:srgbClr val="002387"/>
                </a:solidFill>
                <a:latin typeface="Arial"/>
                <a:ea typeface="Arial"/>
                <a:cs typeface="Arial"/>
                <a:sym typeface="Arial"/>
              </a:rPr>
              <a:t>Align with appropriate industry groups</a:t>
            </a:r>
            <a:r>
              <a:rPr lang="en-NZ" sz="1200">
                <a:solidFill>
                  <a:srgbClr val="002387"/>
                </a:solidFill>
                <a:latin typeface="Arial"/>
                <a:ea typeface="Arial"/>
                <a:cs typeface="Arial"/>
                <a:sym typeface="Arial"/>
              </a:rPr>
              <a:t>, eg, FNF to have a distributor lens and an ecosystem lens</a:t>
            </a:r>
            <a:endParaRPr sz="1200">
              <a:solidFill>
                <a:srgbClr val="002387"/>
              </a:solidFill>
              <a:latin typeface="Arial"/>
              <a:ea typeface="Arial"/>
              <a:cs typeface="Arial"/>
              <a:sym typeface="Arial"/>
            </a:endParaRPr>
          </a:p>
          <a:p>
            <a:pPr indent="-256199" lvl="1" marL="630000" marR="0" rtl="0" algn="l">
              <a:lnSpc>
                <a:spcPct val="100000"/>
              </a:lnSpc>
              <a:spcBef>
                <a:spcPts val="600"/>
              </a:spcBef>
              <a:spcAft>
                <a:spcPts val="0"/>
              </a:spcAft>
              <a:buClr>
                <a:srgbClr val="002387"/>
              </a:buClr>
              <a:buSzPts val="1200"/>
              <a:buFont typeface="Arial"/>
              <a:buChar char="•"/>
            </a:pPr>
            <a:r>
              <a:rPr b="1" lang="en-NZ" sz="1200">
                <a:solidFill>
                  <a:srgbClr val="002387"/>
                </a:solidFill>
                <a:latin typeface="Arial"/>
                <a:ea typeface="Arial"/>
                <a:cs typeface="Arial"/>
                <a:sym typeface="Arial"/>
              </a:rPr>
              <a:t>Contribute to regulatory processes</a:t>
            </a:r>
            <a:r>
              <a:rPr lang="en-NZ" sz="1200">
                <a:solidFill>
                  <a:srgbClr val="002387"/>
                </a:solidFill>
                <a:latin typeface="Arial"/>
                <a:ea typeface="Arial"/>
                <a:cs typeface="Arial"/>
                <a:sym typeface="Arial"/>
              </a:rPr>
              <a:t> as they shape conversations and demonstrate value of FF</a:t>
            </a:r>
            <a:endParaRPr sz="1200">
              <a:solidFill>
                <a:srgbClr val="002387"/>
              </a:solidFill>
              <a:latin typeface="Arial"/>
              <a:ea typeface="Arial"/>
              <a:cs typeface="Arial"/>
              <a:sym typeface="Arial"/>
            </a:endParaRPr>
          </a:p>
          <a:p>
            <a:pPr indent="-256199" lvl="1" marL="630000" marR="0" rtl="0" algn="l">
              <a:lnSpc>
                <a:spcPct val="100000"/>
              </a:lnSpc>
              <a:spcBef>
                <a:spcPts val="600"/>
              </a:spcBef>
              <a:spcAft>
                <a:spcPts val="0"/>
              </a:spcAft>
              <a:buClr>
                <a:srgbClr val="002387"/>
              </a:buClr>
              <a:buSzPts val="1200"/>
              <a:buFont typeface="Arial"/>
              <a:buChar char="•"/>
            </a:pPr>
            <a:r>
              <a:rPr b="1" lang="en-NZ" sz="1200">
                <a:solidFill>
                  <a:srgbClr val="002387"/>
                </a:solidFill>
                <a:latin typeface="Arial"/>
                <a:ea typeface="Arial"/>
                <a:cs typeface="Arial"/>
                <a:sym typeface="Arial"/>
              </a:rPr>
              <a:t>Be non-partisan</a:t>
            </a:r>
            <a:r>
              <a:rPr lang="en-NZ" sz="1200">
                <a:solidFill>
                  <a:srgbClr val="002387"/>
                </a:solidFill>
                <a:latin typeface="Arial"/>
                <a:ea typeface="Arial"/>
                <a:cs typeface="Arial"/>
                <a:sym typeface="Arial"/>
              </a:rPr>
              <a:t> and engage with people on why they should care.</a:t>
            </a:r>
            <a:endParaRPr sz="1200">
              <a:solidFill>
                <a:srgbClr val="002387"/>
              </a:solidFill>
              <a:latin typeface="Arial"/>
              <a:ea typeface="Arial"/>
              <a:cs typeface="Arial"/>
              <a:sym typeface="Arial"/>
            </a:endParaRPr>
          </a:p>
          <a:p>
            <a:pPr indent="-256199" lvl="1" marL="630000" marR="0" rtl="0" algn="l">
              <a:lnSpc>
                <a:spcPct val="100000"/>
              </a:lnSpc>
              <a:spcBef>
                <a:spcPts val="600"/>
              </a:spcBef>
              <a:spcAft>
                <a:spcPts val="0"/>
              </a:spcAft>
              <a:buClr>
                <a:srgbClr val="002387"/>
              </a:buClr>
              <a:buSzPts val="1200"/>
              <a:buFont typeface="Arial"/>
              <a:buChar char="•"/>
            </a:pPr>
            <a:r>
              <a:rPr b="1" lang="en-NZ" sz="1200">
                <a:solidFill>
                  <a:srgbClr val="002387"/>
                </a:solidFill>
                <a:latin typeface="Arial"/>
                <a:ea typeface="Arial"/>
                <a:cs typeface="Arial"/>
                <a:sym typeface="Arial"/>
              </a:rPr>
              <a:t>Regular communication with people doing the work</a:t>
            </a:r>
            <a:r>
              <a:rPr lang="en-NZ" sz="1200">
                <a:solidFill>
                  <a:srgbClr val="002387"/>
                </a:solidFill>
                <a:latin typeface="Arial"/>
                <a:ea typeface="Arial"/>
                <a:cs typeface="Arial"/>
                <a:sym typeface="Arial"/>
              </a:rPr>
              <a:t>, eg, workstream conveners, ENA, EEA etc to hear what things are being done and discuss what FF is doing</a:t>
            </a:r>
            <a:endParaRPr sz="1200">
              <a:solidFill>
                <a:srgbClr val="002387"/>
              </a:solidFill>
              <a:latin typeface="Arial"/>
              <a:ea typeface="Arial"/>
              <a:cs typeface="Arial"/>
              <a:sym typeface="Arial"/>
            </a:endParaRPr>
          </a:p>
          <a:p>
            <a:pPr indent="0" lvl="0" marL="0" marR="0" rtl="0" algn="l">
              <a:lnSpc>
                <a:spcPct val="100000"/>
              </a:lnSpc>
              <a:spcBef>
                <a:spcPts val="600"/>
              </a:spcBef>
              <a:spcAft>
                <a:spcPts val="0"/>
              </a:spcAft>
              <a:buSzPts val="1800"/>
              <a:buNone/>
            </a:pPr>
            <a:r>
              <a:rPr i="1" lang="en-NZ" sz="1200">
                <a:solidFill>
                  <a:srgbClr val="002387"/>
                </a:solidFill>
                <a:latin typeface="Arial"/>
                <a:ea typeface="Arial"/>
                <a:cs typeface="Arial"/>
                <a:sym typeface="Arial"/>
              </a:rPr>
              <a:t>Assurance</a:t>
            </a:r>
            <a:endParaRPr i="1" sz="1200">
              <a:solidFill>
                <a:srgbClr val="002387"/>
              </a:solidFill>
              <a:latin typeface="Arial"/>
              <a:ea typeface="Arial"/>
              <a:cs typeface="Arial"/>
              <a:sym typeface="Arial"/>
            </a:endParaRPr>
          </a:p>
          <a:p>
            <a:pPr indent="-256199" lvl="1" marL="630000" marR="0" rtl="0" algn="l">
              <a:lnSpc>
                <a:spcPct val="100000"/>
              </a:lnSpc>
              <a:spcBef>
                <a:spcPts val="600"/>
              </a:spcBef>
              <a:spcAft>
                <a:spcPts val="0"/>
              </a:spcAft>
              <a:buClr>
                <a:srgbClr val="002387"/>
              </a:buClr>
              <a:buSzPts val="1200"/>
              <a:buFont typeface="Arial"/>
              <a:buChar char="•"/>
            </a:pPr>
            <a:r>
              <a:rPr b="1" lang="en-NZ" sz="1200">
                <a:solidFill>
                  <a:srgbClr val="002387"/>
                </a:solidFill>
                <a:latin typeface="Arial"/>
                <a:ea typeface="Arial"/>
                <a:cs typeface="Arial"/>
                <a:sym typeface="Arial"/>
              </a:rPr>
              <a:t>Connect advice/discussion to practical outcomes</a:t>
            </a:r>
            <a:r>
              <a:rPr lang="en-NZ" sz="1200">
                <a:solidFill>
                  <a:srgbClr val="002387"/>
                </a:solidFill>
                <a:latin typeface="Arial"/>
                <a:ea typeface="Arial"/>
                <a:cs typeface="Arial"/>
                <a:sym typeface="Arial"/>
              </a:rPr>
              <a:t>, eg a use case, to show how FF is working to realise an end state and not just writing reports</a:t>
            </a:r>
            <a:endParaRPr sz="1200">
              <a:solidFill>
                <a:srgbClr val="002387"/>
              </a:solidFill>
              <a:latin typeface="Arial"/>
              <a:ea typeface="Arial"/>
              <a:cs typeface="Arial"/>
              <a:sym typeface="Arial"/>
            </a:endParaRPr>
          </a:p>
          <a:p>
            <a:pPr indent="-256199" lvl="1" marL="630000" marR="0" rtl="0" algn="l">
              <a:lnSpc>
                <a:spcPct val="100000"/>
              </a:lnSpc>
              <a:spcBef>
                <a:spcPts val="600"/>
              </a:spcBef>
              <a:spcAft>
                <a:spcPts val="0"/>
              </a:spcAft>
              <a:buClr>
                <a:srgbClr val="002387"/>
              </a:buClr>
              <a:buSzPts val="1200"/>
              <a:buFont typeface="Arial"/>
              <a:buChar char="•"/>
            </a:pPr>
            <a:r>
              <a:rPr b="1" lang="en-NZ" sz="1200">
                <a:solidFill>
                  <a:srgbClr val="002387"/>
                </a:solidFill>
                <a:latin typeface="Arial"/>
                <a:ea typeface="Arial"/>
                <a:cs typeface="Arial"/>
                <a:sym typeface="Arial"/>
              </a:rPr>
              <a:t>Always check that advice/outputs describe how it serves the human</a:t>
            </a:r>
            <a:r>
              <a:rPr lang="en-NZ" sz="1200">
                <a:solidFill>
                  <a:srgbClr val="002387"/>
                </a:solidFill>
                <a:latin typeface="Arial"/>
                <a:ea typeface="Arial"/>
                <a:cs typeface="Arial"/>
                <a:sym typeface="Arial"/>
              </a:rPr>
              <a:t>, aligns with the objective, and how it can lead to practical action</a:t>
            </a:r>
            <a:endParaRPr sz="1200">
              <a:solidFill>
                <a:srgbClr val="002387"/>
              </a:solidFill>
              <a:latin typeface="Arial"/>
              <a:ea typeface="Arial"/>
              <a:cs typeface="Arial"/>
              <a:sym typeface="Arial"/>
            </a:endParaRPr>
          </a:p>
          <a:p>
            <a:pPr indent="-256199" lvl="1" marL="630000" marR="0" rtl="0" algn="l">
              <a:lnSpc>
                <a:spcPct val="100000"/>
              </a:lnSpc>
              <a:spcBef>
                <a:spcPts val="600"/>
              </a:spcBef>
              <a:spcAft>
                <a:spcPts val="0"/>
              </a:spcAft>
              <a:buClr>
                <a:srgbClr val="002387"/>
              </a:buClr>
              <a:buSzPts val="1200"/>
              <a:buFont typeface="Arial"/>
              <a:buChar char="•"/>
            </a:pPr>
            <a:r>
              <a:rPr b="1" lang="en-NZ" sz="1200">
                <a:solidFill>
                  <a:srgbClr val="002387"/>
                </a:solidFill>
                <a:latin typeface="Arial"/>
                <a:ea typeface="Arial"/>
                <a:cs typeface="Arial"/>
                <a:sym typeface="Arial"/>
              </a:rPr>
              <a:t>Highlight good and less good examples of collaboration</a:t>
            </a:r>
            <a:r>
              <a:rPr lang="en-NZ" sz="1200">
                <a:solidFill>
                  <a:srgbClr val="002387"/>
                </a:solidFill>
                <a:latin typeface="Arial"/>
                <a:ea typeface="Arial"/>
                <a:cs typeface="Arial"/>
                <a:sym typeface="Arial"/>
              </a:rPr>
              <a:t>, eg, highlight what the ecosystem should be doing more of/less of</a:t>
            </a:r>
            <a:endParaRPr sz="1400">
              <a:solidFill>
                <a:srgbClr val="002387"/>
              </a:solidFill>
              <a:latin typeface="Arial"/>
              <a:ea typeface="Arial"/>
              <a:cs typeface="Arial"/>
              <a:sym typeface="Arial"/>
            </a:endParaRPr>
          </a:p>
          <a:p>
            <a:pPr indent="-216000" lvl="0" marL="360000" marR="0" rtl="0" algn="l">
              <a:lnSpc>
                <a:spcPct val="100000"/>
              </a:lnSpc>
              <a:spcBef>
                <a:spcPts val="300"/>
              </a:spcBef>
              <a:spcAft>
                <a:spcPts val="0"/>
              </a:spcAft>
              <a:buClr>
                <a:srgbClr val="002286"/>
              </a:buClr>
              <a:buSzPts val="1200"/>
              <a:buFont typeface="Franklin Gothic"/>
              <a:buNone/>
            </a:pPr>
            <a:r>
              <a:t/>
            </a:r>
            <a:endParaRPr sz="1400">
              <a:solidFill>
                <a:srgbClr val="002286"/>
              </a:solidFill>
              <a:latin typeface="Arial"/>
              <a:ea typeface="Arial"/>
              <a:cs typeface="Arial"/>
              <a:sym typeface="Arial"/>
            </a:endParaRPr>
          </a:p>
          <a:p>
            <a:pPr indent="0" lvl="0" marL="67800" marR="0" rtl="0" algn="l">
              <a:lnSpc>
                <a:spcPct val="100000"/>
              </a:lnSpc>
              <a:spcBef>
                <a:spcPts val="300"/>
              </a:spcBef>
              <a:spcAft>
                <a:spcPts val="0"/>
              </a:spcAft>
              <a:buClr>
                <a:srgbClr val="002286"/>
              </a:buClr>
              <a:buSzPts val="1200"/>
              <a:buNone/>
            </a:pPr>
            <a:r>
              <a:t/>
            </a:r>
            <a:endParaRPr sz="1200">
              <a:solidFill>
                <a:srgbClr val="002286"/>
              </a:solidFill>
              <a:latin typeface="Arial"/>
              <a:ea typeface="Arial"/>
              <a:cs typeface="Arial"/>
              <a:sym typeface="Arial"/>
            </a:endParaRPr>
          </a:p>
        </p:txBody>
      </p:sp>
      <p:sp>
        <p:nvSpPr>
          <p:cNvPr id="190" name="Google Shape;190;p4"/>
          <p:cNvSpPr txBox="1"/>
          <p:nvPr/>
        </p:nvSpPr>
        <p:spPr>
          <a:xfrm>
            <a:off x="667000" y="6255950"/>
            <a:ext cx="63156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600"/>
              </a:spcBef>
              <a:spcAft>
                <a:spcPts val="600"/>
              </a:spcAft>
              <a:buClr>
                <a:srgbClr val="000000"/>
              </a:buClr>
              <a:buSzPts val="1400"/>
              <a:buFont typeface="Arial"/>
              <a:buNone/>
            </a:pPr>
            <a:r>
              <a:rPr b="0" i="0" lang="en-NZ" sz="1400" u="none" cap="none" strike="noStrike">
                <a:solidFill>
                  <a:srgbClr val="EF4637"/>
                </a:solidFill>
                <a:latin typeface="Arial"/>
                <a:ea typeface="Arial"/>
                <a:cs typeface="Arial"/>
                <a:sym typeface="Arial"/>
              </a:rPr>
              <a:t>Action</a:t>
            </a:r>
            <a:r>
              <a:rPr b="0" i="0" lang="en-NZ" sz="1400" u="none" cap="none" strike="noStrike">
                <a:solidFill>
                  <a:srgbClr val="002387"/>
                </a:solidFill>
                <a:latin typeface="Arial"/>
                <a:ea typeface="Arial"/>
                <a:cs typeface="Arial"/>
                <a:sym typeface="Arial"/>
              </a:rPr>
              <a:t>: decide how to finalise objectives and key results for FlexForum</a:t>
            </a:r>
            <a:endParaRPr b="0" i="0" sz="1400" u="none" cap="none" strike="noStrike">
              <a:solidFill>
                <a:srgbClr val="002387"/>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g26c8f5cc3f3_0_0"/>
          <p:cNvSpPr txBox="1"/>
          <p:nvPr>
            <p:ph idx="12" type="sldNum"/>
          </p:nvPr>
        </p:nvSpPr>
        <p:spPr>
          <a:xfrm>
            <a:off x="11520000" y="6480000"/>
            <a:ext cx="5763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196" name="Google Shape;196;g26c8f5cc3f3_0_0"/>
          <p:cNvSpPr txBox="1"/>
          <p:nvPr>
            <p:ph type="title"/>
          </p:nvPr>
        </p:nvSpPr>
        <p:spPr>
          <a:xfrm>
            <a:off x="360000" y="89700"/>
            <a:ext cx="11160000" cy="720000"/>
          </a:xfrm>
          <a:prstGeom prst="rect">
            <a:avLst/>
          </a:prstGeom>
          <a:noFill/>
          <a:ln>
            <a:noFill/>
          </a:ln>
        </p:spPr>
        <p:txBody>
          <a:bodyPr anchorCtr="0" anchor="ctr" bIns="45700" lIns="91425" spcFirstLastPara="1" rIns="91425" wrap="square" tIns="45700">
            <a:normAutofit/>
          </a:bodyPr>
          <a:lstStyle/>
          <a:p>
            <a:pPr indent="0" lvl="0" marL="72000" rtl="0" algn="l">
              <a:lnSpc>
                <a:spcPct val="90000"/>
              </a:lnSpc>
              <a:spcBef>
                <a:spcPts val="0"/>
              </a:spcBef>
              <a:spcAft>
                <a:spcPts val="0"/>
              </a:spcAft>
              <a:buClr>
                <a:srgbClr val="FF4331"/>
              </a:buClr>
              <a:buSzPts val="2400"/>
              <a:buFont typeface="Franklin Gothic"/>
              <a:buNone/>
            </a:pPr>
            <a:r>
              <a:rPr lang="en-NZ" sz="2400">
                <a:solidFill>
                  <a:srgbClr val="FF4331"/>
                </a:solidFill>
                <a:latin typeface="Franklin Gothic"/>
                <a:ea typeface="Franklin Gothic"/>
                <a:cs typeface="Franklin Gothic"/>
                <a:sym typeface="Franklin Gothic"/>
              </a:rPr>
              <a:t>3 value of thinking about FlexForum as a 3 year endeavour</a:t>
            </a:r>
            <a:endParaRPr sz="2400">
              <a:solidFill>
                <a:srgbClr val="FF4331"/>
              </a:solidFill>
              <a:latin typeface="Franklin Gothic"/>
              <a:ea typeface="Franklin Gothic"/>
              <a:cs typeface="Franklin Gothic"/>
              <a:sym typeface="Franklin Gothic"/>
            </a:endParaRPr>
          </a:p>
        </p:txBody>
      </p:sp>
      <p:sp>
        <p:nvSpPr>
          <p:cNvPr id="197" name="Google Shape;197;g26c8f5cc3f3_0_0"/>
          <p:cNvSpPr txBox="1"/>
          <p:nvPr>
            <p:ph idx="1" type="body"/>
          </p:nvPr>
        </p:nvSpPr>
        <p:spPr>
          <a:xfrm>
            <a:off x="509100" y="809700"/>
            <a:ext cx="10861800" cy="5123400"/>
          </a:xfrm>
          <a:prstGeom prst="rect">
            <a:avLst/>
          </a:prstGeom>
          <a:noFill/>
          <a:ln>
            <a:noFill/>
          </a:ln>
        </p:spPr>
        <p:txBody>
          <a:bodyPr anchorCtr="0" anchor="t" bIns="45700" lIns="36000" spcFirstLastPara="1" rIns="36000" wrap="square" tIns="45700">
            <a:noAutofit/>
          </a:bodyPr>
          <a:lstStyle/>
          <a:p>
            <a:pPr indent="0" lvl="0" marL="72000" rtl="0" algn="l">
              <a:lnSpc>
                <a:spcPct val="100000"/>
              </a:lnSpc>
              <a:spcBef>
                <a:spcPts val="0"/>
              </a:spcBef>
              <a:spcAft>
                <a:spcPts val="0"/>
              </a:spcAft>
              <a:buClr>
                <a:srgbClr val="EF4637"/>
              </a:buClr>
              <a:buSzPts val="1280"/>
              <a:buFont typeface="Arial"/>
              <a:buNone/>
            </a:pPr>
            <a:r>
              <a:rPr lang="en-NZ" sz="1400">
                <a:solidFill>
                  <a:srgbClr val="EF4637"/>
                </a:solidFill>
                <a:latin typeface="Arial"/>
                <a:ea typeface="Arial"/>
                <a:cs typeface="Arial"/>
                <a:sym typeface="Arial"/>
              </a:rPr>
              <a:t>Purpose of this item: </a:t>
            </a:r>
            <a:endParaRPr sz="1400">
              <a:solidFill>
                <a:srgbClr val="002387"/>
              </a:solidFill>
              <a:latin typeface="Arial"/>
              <a:ea typeface="Arial"/>
              <a:cs typeface="Arial"/>
              <a:sym typeface="Arial"/>
            </a:endParaRPr>
          </a:p>
          <a:p>
            <a:pPr indent="-232900" lvl="0" marL="288000" rtl="0" algn="l">
              <a:lnSpc>
                <a:spcPct val="100000"/>
              </a:lnSpc>
              <a:spcBef>
                <a:spcPts val="600"/>
              </a:spcBef>
              <a:spcAft>
                <a:spcPts val="0"/>
              </a:spcAft>
              <a:buClr>
                <a:srgbClr val="002387"/>
              </a:buClr>
              <a:buSzPts val="1400"/>
              <a:buFont typeface="Arial"/>
              <a:buChar char="▪"/>
            </a:pPr>
            <a:r>
              <a:rPr lang="en-NZ" sz="1400">
                <a:solidFill>
                  <a:srgbClr val="002387"/>
                </a:solidFill>
                <a:latin typeface="Arial"/>
                <a:ea typeface="Arial"/>
                <a:cs typeface="Arial"/>
                <a:sym typeface="Arial"/>
              </a:rPr>
              <a:t>to discuss the opportunities and implications of setting a 3 year lifespan for FlexForum </a:t>
            </a:r>
            <a:endParaRPr sz="1400">
              <a:solidFill>
                <a:srgbClr val="002387"/>
              </a:solidFill>
              <a:latin typeface="Arial"/>
              <a:ea typeface="Arial"/>
              <a:cs typeface="Arial"/>
              <a:sym typeface="Arial"/>
            </a:endParaRPr>
          </a:p>
          <a:p>
            <a:pPr indent="0" lvl="0" marL="72000" marR="0" rtl="0" algn="l">
              <a:lnSpc>
                <a:spcPct val="100000"/>
              </a:lnSpc>
              <a:spcBef>
                <a:spcPts val="0"/>
              </a:spcBef>
              <a:spcAft>
                <a:spcPts val="0"/>
              </a:spcAft>
              <a:buClr>
                <a:srgbClr val="000000"/>
              </a:buClr>
              <a:buSzPts val="1800"/>
              <a:buFont typeface="Arial"/>
              <a:buNone/>
            </a:pPr>
            <a:r>
              <a:t/>
            </a:r>
            <a:endParaRPr sz="1200">
              <a:solidFill>
                <a:srgbClr val="002286"/>
              </a:solidFill>
              <a:latin typeface="Arial"/>
              <a:ea typeface="Arial"/>
              <a:cs typeface="Arial"/>
              <a:sym typeface="Arial"/>
            </a:endParaRPr>
          </a:p>
          <a:p>
            <a:pPr indent="0" lvl="0" marL="72000" marR="0" rtl="0" algn="l">
              <a:lnSpc>
                <a:spcPct val="100000"/>
              </a:lnSpc>
              <a:spcBef>
                <a:spcPts val="300"/>
              </a:spcBef>
              <a:spcAft>
                <a:spcPts val="0"/>
              </a:spcAft>
              <a:buClr>
                <a:srgbClr val="000000"/>
              </a:buClr>
              <a:buSzPts val="1800"/>
              <a:buFont typeface="Arial"/>
              <a:buNone/>
            </a:pPr>
            <a:r>
              <a:rPr b="1" lang="en-NZ" sz="1400">
                <a:solidFill>
                  <a:srgbClr val="002387"/>
                </a:solidFill>
                <a:latin typeface="Arial"/>
                <a:ea typeface="Arial"/>
                <a:cs typeface="Arial"/>
                <a:sym typeface="Arial"/>
              </a:rPr>
              <a:t>What are the opportunities and implications of saying FlexForum wants to shut up shop in 3 years</a:t>
            </a:r>
            <a:endParaRPr b="1" sz="1400">
              <a:solidFill>
                <a:srgbClr val="002286"/>
              </a:solidFill>
              <a:latin typeface="Arial"/>
              <a:ea typeface="Arial"/>
              <a:cs typeface="Arial"/>
              <a:sym typeface="Arial"/>
            </a:endParaRPr>
          </a:p>
          <a:p>
            <a:pPr indent="-304900" lvl="0" marL="36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What would FlexForum do if it had just 3 full calendar years to achieve the objective and purpose?</a:t>
            </a:r>
            <a:endParaRPr sz="1400">
              <a:solidFill>
                <a:srgbClr val="002387"/>
              </a:solidFill>
              <a:latin typeface="Arial"/>
              <a:ea typeface="Arial"/>
              <a:cs typeface="Arial"/>
              <a:sym typeface="Arial"/>
            </a:endParaRPr>
          </a:p>
          <a:p>
            <a:pPr indent="-304900" lvl="0" marL="36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What would good look like in December 2027?</a:t>
            </a:r>
            <a:endParaRPr sz="1400">
              <a:solidFill>
                <a:srgbClr val="002387"/>
              </a:solidFill>
              <a:latin typeface="Arial"/>
              <a:ea typeface="Arial"/>
              <a:cs typeface="Arial"/>
              <a:sym typeface="Arial"/>
            </a:endParaRPr>
          </a:p>
          <a:p>
            <a:pPr indent="-304900" lvl="0" marL="36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What would be needed to make that happen? </a:t>
            </a:r>
            <a:endParaRPr sz="1400">
              <a:solidFill>
                <a:srgbClr val="002387"/>
              </a:solidFill>
              <a:latin typeface="Arial"/>
              <a:ea typeface="Arial"/>
              <a:cs typeface="Arial"/>
              <a:sym typeface="Arial"/>
            </a:endParaRPr>
          </a:p>
          <a:p>
            <a:pPr indent="0" lvl="0" marL="0" marR="0" rtl="0" algn="l">
              <a:lnSpc>
                <a:spcPct val="100000"/>
              </a:lnSpc>
              <a:spcBef>
                <a:spcPts val="600"/>
              </a:spcBef>
              <a:spcAft>
                <a:spcPts val="0"/>
              </a:spcAft>
              <a:buSzPts val="1800"/>
              <a:buNone/>
            </a:pPr>
            <a:r>
              <a:rPr lang="en-NZ" sz="1400">
                <a:solidFill>
                  <a:srgbClr val="002387"/>
                </a:solidFill>
                <a:latin typeface="Arial"/>
                <a:ea typeface="Arial"/>
                <a:cs typeface="Arial"/>
                <a:sym typeface="Arial"/>
              </a:rPr>
              <a:t> </a:t>
            </a:r>
            <a:endParaRPr sz="1400">
              <a:solidFill>
                <a:srgbClr val="002387"/>
              </a:solidFill>
              <a:latin typeface="Arial"/>
              <a:ea typeface="Arial"/>
              <a:cs typeface="Arial"/>
              <a:sym typeface="Arial"/>
            </a:endParaRPr>
          </a:p>
          <a:p>
            <a:pPr indent="0" lvl="0" marL="0" marR="0" rtl="0" algn="l">
              <a:lnSpc>
                <a:spcPct val="100000"/>
              </a:lnSpc>
              <a:spcBef>
                <a:spcPts val="600"/>
              </a:spcBef>
              <a:spcAft>
                <a:spcPts val="0"/>
              </a:spcAft>
              <a:buSzPts val="1800"/>
              <a:buNone/>
            </a:pPr>
            <a:r>
              <a:t/>
            </a:r>
            <a:endParaRPr sz="1400">
              <a:solidFill>
                <a:srgbClr val="002286"/>
              </a:solidFill>
              <a:latin typeface="Arial"/>
              <a:ea typeface="Arial"/>
              <a:cs typeface="Arial"/>
              <a:sym typeface="Arial"/>
            </a:endParaRPr>
          </a:p>
          <a:p>
            <a:pPr indent="-216000" lvl="0" marL="360000" marR="0" rtl="0" algn="l">
              <a:lnSpc>
                <a:spcPct val="100000"/>
              </a:lnSpc>
              <a:spcBef>
                <a:spcPts val="300"/>
              </a:spcBef>
              <a:spcAft>
                <a:spcPts val="0"/>
              </a:spcAft>
              <a:buClr>
                <a:srgbClr val="002286"/>
              </a:buClr>
              <a:buSzPts val="1200"/>
              <a:buFont typeface="Franklin Gothic"/>
              <a:buNone/>
            </a:pPr>
            <a:r>
              <a:t/>
            </a:r>
            <a:endParaRPr sz="1400">
              <a:solidFill>
                <a:srgbClr val="002286"/>
              </a:solidFill>
              <a:latin typeface="Arial"/>
              <a:ea typeface="Arial"/>
              <a:cs typeface="Arial"/>
              <a:sym typeface="Arial"/>
            </a:endParaRPr>
          </a:p>
          <a:p>
            <a:pPr indent="0" lvl="0" marL="67800" marR="0" rtl="0" algn="l">
              <a:lnSpc>
                <a:spcPct val="100000"/>
              </a:lnSpc>
              <a:spcBef>
                <a:spcPts val="300"/>
              </a:spcBef>
              <a:spcAft>
                <a:spcPts val="0"/>
              </a:spcAft>
              <a:buClr>
                <a:srgbClr val="002286"/>
              </a:buClr>
              <a:buSzPts val="1200"/>
              <a:buNone/>
            </a:pPr>
            <a:r>
              <a:t/>
            </a:r>
            <a:endParaRPr sz="1200">
              <a:solidFill>
                <a:srgbClr val="002286"/>
              </a:solidFill>
              <a:latin typeface="Arial"/>
              <a:ea typeface="Arial"/>
              <a:cs typeface="Arial"/>
              <a:sym typeface="Arial"/>
            </a:endParaRPr>
          </a:p>
        </p:txBody>
      </p:sp>
      <p:sp>
        <p:nvSpPr>
          <p:cNvPr id="198" name="Google Shape;198;g26c8f5cc3f3_0_0"/>
          <p:cNvSpPr txBox="1"/>
          <p:nvPr/>
        </p:nvSpPr>
        <p:spPr>
          <a:xfrm>
            <a:off x="509100" y="3171288"/>
            <a:ext cx="7584600" cy="400200"/>
          </a:xfrm>
          <a:prstGeom prst="rect">
            <a:avLst/>
          </a:prstGeom>
          <a:noFill/>
          <a:ln>
            <a:noFill/>
          </a:ln>
        </p:spPr>
        <p:txBody>
          <a:bodyPr anchorCtr="0" anchor="t" bIns="91425" lIns="91425" spcFirstLastPara="1" rIns="91425" wrap="square" tIns="91425">
            <a:spAutoFit/>
          </a:bodyPr>
          <a:lstStyle/>
          <a:p>
            <a:pPr indent="0" lvl="0" marL="72000" marR="0" rtl="0" algn="l">
              <a:lnSpc>
                <a:spcPct val="100000"/>
              </a:lnSpc>
              <a:spcBef>
                <a:spcPts val="600"/>
              </a:spcBef>
              <a:spcAft>
                <a:spcPts val="0"/>
              </a:spcAft>
              <a:buClr>
                <a:schemeClr val="dk1"/>
              </a:buClr>
              <a:buSzPts val="1800"/>
              <a:buFont typeface="Arial"/>
              <a:buNone/>
            </a:pPr>
            <a:r>
              <a:rPr b="0" i="0" lang="en-NZ" sz="1400" u="none" cap="none" strike="noStrike">
                <a:solidFill>
                  <a:srgbClr val="FF0000"/>
                </a:solidFill>
                <a:latin typeface="Arial"/>
                <a:ea typeface="Arial"/>
                <a:cs typeface="Arial"/>
                <a:sym typeface="Arial"/>
              </a:rPr>
              <a:t>No action requested</a:t>
            </a:r>
            <a:endParaRPr b="0" i="0" sz="1400" u="none" cap="none" strike="noStrike">
              <a:solidFill>
                <a:srgbClr val="FF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7"/>
          <p:cNvSpPr txBox="1"/>
          <p:nvPr>
            <p:ph idx="12" type="sldNum"/>
          </p:nvPr>
        </p:nvSpPr>
        <p:spPr>
          <a:xfrm>
            <a:off x="11520000" y="6480000"/>
            <a:ext cx="576261" cy="3652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204" name="Google Shape;204;p7"/>
          <p:cNvSpPr txBox="1"/>
          <p:nvPr>
            <p:ph type="title"/>
          </p:nvPr>
        </p:nvSpPr>
        <p:spPr>
          <a:xfrm>
            <a:off x="516000" y="114300"/>
            <a:ext cx="11160000" cy="675600"/>
          </a:xfrm>
          <a:prstGeom prst="rect">
            <a:avLst/>
          </a:prstGeom>
          <a:noFill/>
          <a:ln>
            <a:noFill/>
          </a:ln>
        </p:spPr>
        <p:txBody>
          <a:bodyPr anchorCtr="0" anchor="ctr" bIns="45700" lIns="91425" spcFirstLastPara="1" rIns="91425" wrap="square" tIns="45700">
            <a:normAutofit/>
          </a:bodyPr>
          <a:lstStyle/>
          <a:p>
            <a:pPr indent="0" lvl="0" marL="72000" rtl="0" algn="l">
              <a:lnSpc>
                <a:spcPct val="90000"/>
              </a:lnSpc>
              <a:spcBef>
                <a:spcPts val="0"/>
              </a:spcBef>
              <a:spcAft>
                <a:spcPts val="0"/>
              </a:spcAft>
              <a:buSzPts val="1800"/>
              <a:buNone/>
            </a:pPr>
            <a:r>
              <a:rPr lang="en-NZ" sz="2400">
                <a:solidFill>
                  <a:srgbClr val="FF4331"/>
                </a:solidFill>
                <a:latin typeface="Franklin Gothic"/>
                <a:ea typeface="Franklin Gothic"/>
                <a:cs typeface="Franklin Gothic"/>
                <a:sym typeface="Franklin Gothic"/>
              </a:rPr>
              <a:t>4 Engag</a:t>
            </a:r>
            <a:r>
              <a:rPr lang="en-NZ" sz="2400">
                <a:solidFill>
                  <a:srgbClr val="FF4331"/>
                </a:solidFill>
                <a:highlight>
                  <a:schemeClr val="lt1"/>
                </a:highlight>
                <a:latin typeface="Franklin Gothic"/>
                <a:ea typeface="Franklin Gothic"/>
                <a:cs typeface="Franklin Gothic"/>
                <a:sym typeface="Franklin Gothic"/>
              </a:rPr>
              <a:t>ement update (1)</a:t>
            </a:r>
            <a:endParaRPr sz="2400">
              <a:solidFill>
                <a:srgbClr val="FF4331"/>
              </a:solidFill>
              <a:highlight>
                <a:schemeClr val="lt1"/>
              </a:highlight>
              <a:latin typeface="Franklin Gothic"/>
              <a:ea typeface="Franklin Gothic"/>
              <a:cs typeface="Franklin Gothic"/>
              <a:sym typeface="Franklin Gothic"/>
            </a:endParaRPr>
          </a:p>
        </p:txBody>
      </p:sp>
      <p:sp>
        <p:nvSpPr>
          <p:cNvPr id="205" name="Google Shape;205;p7"/>
          <p:cNvSpPr txBox="1"/>
          <p:nvPr>
            <p:ph idx="1" type="body"/>
          </p:nvPr>
        </p:nvSpPr>
        <p:spPr>
          <a:xfrm>
            <a:off x="533925" y="652200"/>
            <a:ext cx="10910100" cy="1094100"/>
          </a:xfrm>
          <a:prstGeom prst="rect">
            <a:avLst/>
          </a:prstGeom>
          <a:noFill/>
          <a:ln>
            <a:noFill/>
          </a:ln>
        </p:spPr>
        <p:txBody>
          <a:bodyPr anchorCtr="0" anchor="t" bIns="45700" lIns="91425" spcFirstLastPara="1" rIns="91425" wrap="square" tIns="45700">
            <a:noAutofit/>
          </a:bodyPr>
          <a:lstStyle/>
          <a:p>
            <a:pPr indent="0" lvl="0" marL="72000" rtl="0" algn="l">
              <a:lnSpc>
                <a:spcPct val="100000"/>
              </a:lnSpc>
              <a:spcBef>
                <a:spcPts val="0"/>
              </a:spcBef>
              <a:spcAft>
                <a:spcPts val="0"/>
              </a:spcAft>
              <a:buClr>
                <a:srgbClr val="EF4637"/>
              </a:buClr>
              <a:buSzPts val="1280"/>
              <a:buNone/>
            </a:pPr>
            <a:r>
              <a:rPr lang="en-NZ" sz="1400">
                <a:solidFill>
                  <a:srgbClr val="EF4637"/>
                </a:solidFill>
                <a:latin typeface="Arial"/>
                <a:ea typeface="Arial"/>
                <a:cs typeface="Arial"/>
                <a:sym typeface="Arial"/>
              </a:rPr>
              <a:t>Purpose of this item: </a:t>
            </a:r>
            <a:endParaRPr sz="1400">
              <a:solidFill>
                <a:srgbClr val="002387"/>
              </a:solidFill>
              <a:latin typeface="Arial"/>
              <a:ea typeface="Arial"/>
              <a:cs typeface="Arial"/>
              <a:sym typeface="Arial"/>
            </a:endParaRPr>
          </a:p>
          <a:p>
            <a:pPr indent="-215118" lvl="0" marL="269999" rtl="0" algn="l">
              <a:lnSpc>
                <a:spcPct val="100000"/>
              </a:lnSpc>
              <a:spcBef>
                <a:spcPts val="300"/>
              </a:spcBef>
              <a:spcAft>
                <a:spcPts val="0"/>
              </a:spcAft>
              <a:buClr>
                <a:srgbClr val="002387"/>
              </a:buClr>
              <a:buSzPts val="1120"/>
              <a:buFont typeface="Noto Sans Symbols"/>
              <a:buChar char="▪"/>
            </a:pPr>
            <a:r>
              <a:rPr lang="en-NZ" sz="1400">
                <a:solidFill>
                  <a:srgbClr val="002387"/>
                </a:solidFill>
                <a:latin typeface="Arial"/>
                <a:ea typeface="Arial"/>
                <a:cs typeface="Arial"/>
                <a:sym typeface="Arial"/>
              </a:rPr>
              <a:t>Note engagement activity since 7 March</a:t>
            </a:r>
            <a:endParaRPr sz="1400">
              <a:solidFill>
                <a:srgbClr val="002387"/>
              </a:solidFill>
              <a:latin typeface="Arial"/>
              <a:ea typeface="Arial"/>
              <a:cs typeface="Arial"/>
              <a:sym typeface="Arial"/>
            </a:endParaRPr>
          </a:p>
          <a:p>
            <a:pPr indent="-215118" lvl="0" marL="269999" rtl="0" algn="l">
              <a:lnSpc>
                <a:spcPct val="100000"/>
              </a:lnSpc>
              <a:spcBef>
                <a:spcPts val="300"/>
              </a:spcBef>
              <a:spcAft>
                <a:spcPts val="0"/>
              </a:spcAft>
              <a:buClr>
                <a:srgbClr val="002387"/>
              </a:buClr>
              <a:buSzPts val="1120"/>
              <a:buFont typeface="Noto Sans Symbols"/>
              <a:buChar char="▪"/>
            </a:pPr>
            <a:r>
              <a:rPr lang="en-NZ" sz="1400">
                <a:solidFill>
                  <a:srgbClr val="002387"/>
                </a:solidFill>
                <a:latin typeface="Arial"/>
                <a:ea typeface="Arial"/>
                <a:cs typeface="Arial"/>
                <a:sym typeface="Arial"/>
              </a:rPr>
              <a:t>Note upcoming engagement activity</a:t>
            </a:r>
            <a:endParaRPr sz="1400">
              <a:solidFill>
                <a:srgbClr val="002387"/>
              </a:solidFill>
              <a:latin typeface="Arial"/>
              <a:ea typeface="Arial"/>
              <a:cs typeface="Arial"/>
              <a:sym typeface="Arial"/>
            </a:endParaRPr>
          </a:p>
          <a:p>
            <a:pPr indent="-215118" lvl="0" marL="269999" rtl="0" algn="l">
              <a:lnSpc>
                <a:spcPct val="100000"/>
              </a:lnSpc>
              <a:spcBef>
                <a:spcPts val="300"/>
              </a:spcBef>
              <a:spcAft>
                <a:spcPts val="300"/>
              </a:spcAft>
              <a:buClr>
                <a:srgbClr val="002387"/>
              </a:buClr>
              <a:buSzPts val="1120"/>
              <a:buFont typeface="Noto Sans Symbols"/>
              <a:buChar char="▪"/>
            </a:pPr>
            <a:r>
              <a:rPr lang="en-NZ" sz="1400">
                <a:solidFill>
                  <a:srgbClr val="002387"/>
                </a:solidFill>
                <a:latin typeface="Arial"/>
                <a:ea typeface="Arial"/>
                <a:cs typeface="Arial"/>
                <a:sym typeface="Arial"/>
              </a:rPr>
              <a:t>Note March newsletter statistics</a:t>
            </a:r>
            <a:endParaRPr sz="1400">
              <a:solidFill>
                <a:srgbClr val="002387"/>
              </a:solidFill>
              <a:latin typeface="Arial"/>
              <a:ea typeface="Arial"/>
              <a:cs typeface="Arial"/>
              <a:sym typeface="Arial"/>
            </a:endParaRPr>
          </a:p>
        </p:txBody>
      </p:sp>
      <p:graphicFrame>
        <p:nvGraphicFramePr>
          <p:cNvPr id="206" name="Google Shape;206;p7"/>
          <p:cNvGraphicFramePr/>
          <p:nvPr/>
        </p:nvGraphicFramePr>
        <p:xfrm>
          <a:off x="640956" y="1875685"/>
          <a:ext cx="3000000" cy="3000000"/>
        </p:xfrm>
        <a:graphic>
          <a:graphicData uri="http://schemas.openxmlformats.org/drawingml/2006/table">
            <a:tbl>
              <a:tblPr>
                <a:noFill/>
                <a:tableStyleId>{0B3FD9F6-4A3E-4E95-857E-05EA18E72D0C}</a:tableStyleId>
              </a:tblPr>
              <a:tblGrid>
                <a:gridCol w="928975"/>
                <a:gridCol w="3410350"/>
                <a:gridCol w="2029475"/>
                <a:gridCol w="4791200"/>
              </a:tblGrid>
              <a:tr h="442300">
                <a:tc>
                  <a:txBody>
                    <a:bodyPr/>
                    <a:lstStyle/>
                    <a:p>
                      <a:pPr indent="0" lvl="0" marL="35560" marR="0" rtl="0" algn="ctr">
                        <a:lnSpc>
                          <a:spcPct val="100000"/>
                        </a:lnSpc>
                        <a:spcBef>
                          <a:spcPts val="0"/>
                        </a:spcBef>
                        <a:spcAft>
                          <a:spcPts val="0"/>
                        </a:spcAft>
                        <a:buClr>
                          <a:srgbClr val="000000"/>
                        </a:buClr>
                        <a:buSzPts val="1200"/>
                        <a:buFont typeface="Arial"/>
                        <a:buNone/>
                      </a:pPr>
                      <a:r>
                        <a:rPr b="0" lang="en-NZ" sz="1200" u="none" cap="none" strike="noStrike">
                          <a:solidFill>
                            <a:srgbClr val="EF4637"/>
                          </a:solidFill>
                          <a:latin typeface="Arial"/>
                          <a:ea typeface="Arial"/>
                          <a:cs typeface="Arial"/>
                          <a:sym typeface="Arial"/>
                        </a:rPr>
                        <a:t>Date</a:t>
                      </a:r>
                      <a:endParaRPr b="0" i="0" sz="1200" u="none" cap="none" strike="noStrike">
                        <a:solidFill>
                          <a:srgbClr val="EF4637"/>
                        </a:solidFill>
                        <a:latin typeface="Arial"/>
                        <a:ea typeface="Arial"/>
                        <a:cs typeface="Arial"/>
                        <a:sym typeface="Arial"/>
                      </a:endParaRPr>
                    </a:p>
                  </a:txBody>
                  <a:tcPr marT="9525" marB="0" marR="9525" marL="9525" anchor="ctr">
                    <a:lnR cap="flat" cmpd="sng" w="12700">
                      <a:solidFill>
                        <a:schemeClr val="dk1"/>
                      </a:solidFill>
                      <a:prstDash val="solid"/>
                      <a:round/>
                      <a:headEnd len="sm" w="sm" type="none"/>
                      <a:tailEnd len="sm" w="sm" type="none"/>
                    </a:lnR>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rPr b="0" lang="en-NZ" sz="1200" u="none" cap="none" strike="noStrike">
                          <a:solidFill>
                            <a:srgbClr val="EF4637"/>
                          </a:solidFill>
                          <a:latin typeface="Arial"/>
                          <a:ea typeface="Arial"/>
                          <a:cs typeface="Arial"/>
                          <a:sym typeface="Arial"/>
                        </a:rPr>
                        <a:t>Who</a:t>
                      </a:r>
                      <a:endParaRPr b="0" i="0" sz="1200" u="none" cap="none" strike="noStrike">
                        <a:solidFill>
                          <a:srgbClr val="EF4637"/>
                        </a:solidFill>
                        <a:latin typeface="Arial"/>
                        <a:ea typeface="Arial"/>
                        <a:cs typeface="Arial"/>
                        <a:sym typeface="Arial"/>
                      </a:endParaRPr>
                    </a:p>
                  </a:txBody>
                  <a:tcPr marT="9525" marB="0" marR="9525" marL="9525" anchor="ctr">
                    <a:lnL cap="flat" cmpd="sng" w="12700">
                      <a:solidFill>
                        <a:schemeClr val="dk1"/>
                      </a:solidFill>
                      <a:prstDash val="solid"/>
                      <a:round/>
                      <a:headEnd len="sm" w="sm" type="none"/>
                      <a:tailEnd len="sm" w="sm" type="none"/>
                    </a:lnL>
                    <a:lnR cap="flat" cmpd="sng" w="12700">
                      <a:solidFill>
                        <a:srgbClr val="000000"/>
                      </a:solidFill>
                      <a:prstDash val="solid"/>
                      <a:round/>
                      <a:headEnd len="sm" w="sm" type="none"/>
                      <a:tailEnd len="sm" w="sm" type="none"/>
                    </a:lnR>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rPr b="0" lang="en-NZ" sz="1200" u="none" cap="none" strike="noStrike">
                          <a:solidFill>
                            <a:srgbClr val="EF4637"/>
                          </a:solidFill>
                          <a:latin typeface="Arial"/>
                          <a:ea typeface="Arial"/>
                          <a:cs typeface="Arial"/>
                          <a:sym typeface="Arial"/>
                        </a:rPr>
                        <a:t>FlexForum</a:t>
                      </a:r>
                      <a:endParaRPr b="0" sz="1200" u="none" cap="none" strike="noStrike">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chemeClr val="dk1"/>
                      </a:solidFill>
                      <a:prstDash val="solid"/>
                      <a:round/>
                      <a:headEnd len="sm" w="sm" type="none"/>
                      <a:tailEnd len="sm" w="sm" type="none"/>
                    </a:lnR>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rPr b="0" lang="en-NZ" sz="1200" u="none" cap="none" strike="noStrike">
                          <a:solidFill>
                            <a:srgbClr val="EF4637"/>
                          </a:solidFill>
                          <a:latin typeface="Arial"/>
                          <a:ea typeface="Arial"/>
                          <a:cs typeface="Arial"/>
                          <a:sym typeface="Arial"/>
                        </a:rPr>
                        <a:t>What</a:t>
                      </a:r>
                      <a:endParaRPr b="0" i="0" sz="1200" u="none" cap="none" strike="noStrike">
                        <a:solidFill>
                          <a:srgbClr val="EF4637"/>
                        </a:solidFill>
                        <a:latin typeface="Arial"/>
                        <a:ea typeface="Arial"/>
                        <a:cs typeface="Arial"/>
                        <a:sym typeface="Arial"/>
                      </a:endParaRPr>
                    </a:p>
                  </a:txBody>
                  <a:tcPr marT="9525" marB="0" marR="9525" marL="9525" anchor="ctr">
                    <a:lnL cap="flat" cmpd="sng" w="12700">
                      <a:solidFill>
                        <a:schemeClr val="dk1"/>
                      </a:solidFill>
                      <a:prstDash val="solid"/>
                      <a:round/>
                      <a:headEnd len="sm" w="sm" type="none"/>
                      <a:tailEnd len="sm" w="sm" type="none"/>
                    </a:lnL>
                    <a:lnB cap="flat" cmpd="sng" w="12700">
                      <a:solidFill>
                        <a:schemeClr val="lt2"/>
                      </a:solidFill>
                      <a:prstDash val="solid"/>
                      <a:round/>
                      <a:headEnd len="sm" w="sm" type="none"/>
                      <a:tailEnd len="sm" w="sm" type="none"/>
                    </a:lnB>
                  </a:tcPr>
                </a:tc>
              </a:tr>
              <a:tr h="306325">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08-03-24</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Consumer Advocacy Council</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Secretariat</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FF workplan + CAC input</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r h="279750">
                <a:tc>
                  <a:txBody>
                    <a:bodyPr/>
                    <a:lstStyle/>
                    <a:p>
                      <a:pPr indent="0" lvl="0" marL="72000" marR="0" rtl="0" algn="l">
                        <a:lnSpc>
                          <a:spcPct val="100000"/>
                        </a:lnSpc>
                        <a:spcBef>
                          <a:spcPts val="0"/>
                        </a:spcBef>
                        <a:spcAft>
                          <a:spcPts val="0"/>
                        </a:spcAft>
                        <a:buClr>
                          <a:srgbClr val="000000"/>
                        </a:buClr>
                        <a:buSzPts val="1200"/>
                        <a:buFont typeface="Arial"/>
                        <a:buNone/>
                      </a:pPr>
                      <a:r>
                        <a:rPr lang="en-NZ" sz="1050" u="none" cap="none" strike="noStrike">
                          <a:solidFill>
                            <a:srgbClr val="002286"/>
                          </a:solidFill>
                          <a:latin typeface="Arial"/>
                          <a:ea typeface="Arial"/>
                          <a:cs typeface="Arial"/>
                          <a:sym typeface="Arial"/>
                        </a:rPr>
                        <a:t>11-03-24</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rPr lang="en-NZ" sz="1050" u="none" cap="none" strike="noStrike">
                          <a:solidFill>
                            <a:srgbClr val="002286"/>
                          </a:solidFill>
                          <a:latin typeface="Arial"/>
                          <a:ea typeface="Arial"/>
                          <a:cs typeface="Arial"/>
                          <a:sym typeface="Arial"/>
                        </a:rPr>
                        <a:t>Ara Ake, Transpower, Aurora</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rPr lang="en-NZ" sz="1050" u="none" cap="none" strike="noStrike">
                          <a:solidFill>
                            <a:srgbClr val="002286"/>
                          </a:solidFill>
                          <a:latin typeface="Arial"/>
                          <a:ea typeface="Arial"/>
                          <a:cs typeface="Arial"/>
                          <a:sym typeface="Arial"/>
                        </a:rPr>
                        <a:t>Chair</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rPr lang="en-NZ" sz="1050" u="none" cap="none" strike="noStrike">
                          <a:solidFill>
                            <a:srgbClr val="002286"/>
                          </a:solidFill>
                          <a:latin typeface="Arial"/>
                          <a:ea typeface="Arial"/>
                          <a:cs typeface="Arial"/>
                          <a:sym typeface="Arial"/>
                        </a:rPr>
                        <a:t>Discuss a Queenstown flexibility accelerator</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r h="279750">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15-03-24</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Otago University</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Secretariat</a:t>
                      </a:r>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Research/collaboration opportunities</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r h="279750">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25-03-24</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Electricity Authority </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Conveners + Secretariat</a:t>
                      </a:r>
                      <a:endParaRPr/>
                    </a:p>
                    <a:p>
                      <a:pPr indent="0" lvl="0" marL="72000" marR="0" rtl="0" algn="l">
                        <a:lnSpc>
                          <a:spcPct val="100000"/>
                        </a:lnSpc>
                        <a:spcBef>
                          <a:spcPts val="0"/>
                        </a:spcBef>
                        <a:spcAft>
                          <a:spcPts val="0"/>
                        </a:spcAft>
                        <a:buClr>
                          <a:srgbClr val="000000"/>
                        </a:buClr>
                        <a:buSzPts val="1050"/>
                        <a:buFont typeface="Arial"/>
                        <a:buNone/>
                      </a:pPr>
                      <a:r>
                        <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Discuss FF workplan and opportunities to coordinate</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r h="279750">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27-03-24</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Not Members</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Chair + others</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A Workplan Q&amp;A to provide transparency about the workplan</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r h="279750">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28-03-24</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EECA</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Chair and Secretariat</a:t>
                      </a:r>
                      <a:endParaRPr/>
                    </a:p>
                    <a:p>
                      <a:pPr indent="0" lvl="0" marL="72000" marR="0" rtl="0" algn="l">
                        <a:lnSpc>
                          <a:spcPct val="100000"/>
                        </a:lnSpc>
                        <a:spcBef>
                          <a:spcPts val="0"/>
                        </a:spcBef>
                        <a:spcAft>
                          <a:spcPts val="0"/>
                        </a:spcAft>
                        <a:buClr>
                          <a:srgbClr val="000000"/>
                        </a:buClr>
                        <a:buSzPts val="1050"/>
                        <a:buFont typeface="Arial"/>
                        <a:buNone/>
                      </a:pPr>
                      <a:r>
                        <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Discuss a potential new task for EECA</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r h="279750">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2-04-24</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Basis</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Secretariat</a:t>
                      </a:r>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About FF and membership</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r h="279750">
                <a:tc>
                  <a:txBody>
                    <a:bodyPr/>
                    <a:lstStyle/>
                    <a:p>
                      <a:pPr indent="0" lvl="0" marL="72000" marR="0" rtl="0" algn="l">
                        <a:lnSpc>
                          <a:spcPct val="100000"/>
                        </a:lnSpc>
                        <a:spcBef>
                          <a:spcPts val="0"/>
                        </a:spcBef>
                        <a:spcAft>
                          <a:spcPts val="0"/>
                        </a:spcAft>
                        <a:buClr>
                          <a:srgbClr val="000000"/>
                        </a:buClr>
                        <a:buSzPts val="1200"/>
                        <a:buFont typeface="Arial"/>
                        <a:buNone/>
                      </a:pPr>
                      <a:r>
                        <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dk1"/>
                      </a:solidFill>
                      <a:prstDash val="solid"/>
                      <a:round/>
                      <a:headEnd len="sm" w="sm" type="none"/>
                      <a:tailEnd len="sm" w="sm" type="none"/>
                    </a:lnB>
                  </a:tcPr>
                </a:tc>
              </a:tr>
              <a:tr h="279750">
                <a:tc gridSpan="4">
                  <a:txBody>
                    <a:bodyPr/>
                    <a:lstStyle/>
                    <a:p>
                      <a:pPr indent="0" lvl="0" marL="72000" marR="0" rtl="0" algn="l">
                        <a:lnSpc>
                          <a:spcPct val="100000"/>
                        </a:lnSpc>
                        <a:spcBef>
                          <a:spcPts val="0"/>
                        </a:spcBef>
                        <a:spcAft>
                          <a:spcPts val="0"/>
                        </a:spcAft>
                        <a:buClr>
                          <a:srgbClr val="000000"/>
                        </a:buClr>
                        <a:buSzPts val="1200"/>
                        <a:buFont typeface="Arial"/>
                        <a:buNone/>
                      </a:pPr>
                      <a:r>
                        <a:rPr b="0" lang="en-NZ" sz="1200" u="none" cap="none" strike="noStrike">
                          <a:solidFill>
                            <a:srgbClr val="EF4637"/>
                          </a:solidFill>
                          <a:latin typeface="Arial"/>
                          <a:ea typeface="Arial"/>
                          <a:cs typeface="Arial"/>
                          <a:sym typeface="Arial"/>
                        </a:rPr>
                        <a:t>COMING UP</a:t>
                      </a:r>
                      <a:endParaRPr b="0" sz="1400" u="none" cap="none" strike="noStrike">
                        <a:solidFill>
                          <a:schemeClr val="dk1"/>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hMerge="1"/>
                <a:tc hMerge="1"/>
                <a:tc hMerge="1"/>
              </a:tr>
              <a:tr h="279750">
                <a:tc>
                  <a:txBody>
                    <a:bodyPr/>
                    <a:lstStyle/>
                    <a:p>
                      <a:pPr indent="0" lvl="0" marL="72000" marR="0" rtl="0" algn="ctr">
                        <a:lnSpc>
                          <a:spcPct val="100000"/>
                        </a:lnSpc>
                        <a:spcBef>
                          <a:spcPts val="0"/>
                        </a:spcBef>
                        <a:spcAft>
                          <a:spcPts val="0"/>
                        </a:spcAft>
                        <a:buClr>
                          <a:srgbClr val="000000"/>
                        </a:buClr>
                        <a:buSzPts val="1200"/>
                        <a:buFont typeface="Arial"/>
                        <a:buNone/>
                      </a:pPr>
                      <a:r>
                        <a:rPr lang="en-NZ" sz="1050" u="none" cap="none" strike="noStrike">
                          <a:solidFill>
                            <a:srgbClr val="002286"/>
                          </a:solidFill>
                          <a:latin typeface="Arial"/>
                          <a:ea typeface="Arial"/>
                          <a:cs typeface="Arial"/>
                          <a:sym typeface="Arial"/>
                        </a:rPr>
                        <a:t>TBC</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rPr lang="en-NZ" sz="1050" u="none" cap="none" strike="noStrike">
                          <a:solidFill>
                            <a:srgbClr val="002286"/>
                          </a:solidFill>
                          <a:latin typeface="Arial"/>
                          <a:ea typeface="Arial"/>
                          <a:cs typeface="Arial"/>
                          <a:sym typeface="Arial"/>
                        </a:rPr>
                        <a:t>Potential Members</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rPr lang="en-NZ" sz="1050" u="none" cap="none" strike="noStrike">
                          <a:solidFill>
                            <a:srgbClr val="002286"/>
                          </a:solidFill>
                          <a:latin typeface="Arial"/>
                          <a:ea typeface="Arial"/>
                          <a:cs typeface="Arial"/>
                          <a:sym typeface="Arial"/>
                        </a:rPr>
                        <a:t>Chair/Secretariat</a:t>
                      </a:r>
                      <a:endParaRPr/>
                    </a:p>
                    <a:p>
                      <a:pPr indent="0" lvl="0" marL="72000" marR="0" rtl="0" algn="l">
                        <a:lnSpc>
                          <a:spcPct val="100000"/>
                        </a:lnSpc>
                        <a:spcBef>
                          <a:spcPts val="0"/>
                        </a:spcBef>
                        <a:spcAft>
                          <a:spcPts val="0"/>
                        </a:spcAft>
                        <a:buClr>
                          <a:srgbClr val="000000"/>
                        </a:buClr>
                        <a:buSzPts val="1200"/>
                        <a:buFont typeface="Arial"/>
                        <a:buNone/>
                      </a:pPr>
                      <a:r>
                        <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rPr lang="en-NZ" sz="1050" u="none" cap="none" strike="noStrike">
                          <a:solidFill>
                            <a:srgbClr val="002286"/>
                          </a:solidFill>
                          <a:latin typeface="Arial"/>
                          <a:ea typeface="Arial"/>
                          <a:cs typeface="Arial"/>
                          <a:sym typeface="Arial"/>
                        </a:rPr>
                        <a:t>Membership</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lt2"/>
                      </a:solidFill>
                      <a:prstDash val="solid"/>
                      <a:round/>
                      <a:headEnd len="sm" w="sm" type="none"/>
                      <a:tailEnd len="sm" w="sm" type="none"/>
                    </a:lnB>
                  </a:tcPr>
                </a:tc>
              </a:tr>
              <a:tr h="279750">
                <a:tc>
                  <a:txBody>
                    <a:bodyPr/>
                    <a:lstStyle/>
                    <a:p>
                      <a:pPr indent="0" lvl="0" marL="72000" marR="0" rtl="0" algn="ctr">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TBC</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MBIE</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Chair/Secretariat</a:t>
                      </a:r>
                      <a:endParaRPr/>
                    </a:p>
                    <a:p>
                      <a:pPr indent="0" lvl="0" marL="72000" marR="0" rtl="0" algn="l">
                        <a:lnSpc>
                          <a:spcPct val="100000"/>
                        </a:lnSpc>
                        <a:spcBef>
                          <a:spcPts val="0"/>
                        </a:spcBef>
                        <a:spcAft>
                          <a:spcPts val="0"/>
                        </a:spcAft>
                        <a:buClr>
                          <a:srgbClr val="000000"/>
                        </a:buClr>
                        <a:buSzPts val="1050"/>
                        <a:buFont typeface="Arial"/>
                        <a:buNone/>
                      </a:pPr>
                      <a:r>
                        <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FF intro and workplan</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r h="279750">
                <a:tc>
                  <a:txBody>
                    <a:bodyPr/>
                    <a:lstStyle/>
                    <a:p>
                      <a:pPr indent="0" lvl="0" marL="72000" marR="0" rtl="0" algn="ctr">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TBC</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Future Networks Forum project leads</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Conveners</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Discuss tasks/activities to identify interactions/collaboration opportunities</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r h="279750">
                <a:tc>
                  <a:txBody>
                    <a:bodyPr/>
                    <a:lstStyle/>
                    <a:p>
                      <a:pPr indent="0" lvl="0" marL="72000" marR="0" rtl="0" algn="ctr">
                        <a:lnSpc>
                          <a:spcPct val="100000"/>
                        </a:lnSpc>
                        <a:spcBef>
                          <a:spcPts val="0"/>
                        </a:spcBef>
                        <a:spcAft>
                          <a:spcPts val="0"/>
                        </a:spcAft>
                        <a:buClr>
                          <a:srgbClr val="000000"/>
                        </a:buClr>
                        <a:buSzPts val="1200"/>
                        <a:buFont typeface="Arial"/>
                        <a:buNone/>
                      </a:pPr>
                      <a:r>
                        <a:rPr lang="en-NZ" sz="1050" u="none" cap="none" strike="noStrike">
                          <a:solidFill>
                            <a:srgbClr val="002286"/>
                          </a:solidFill>
                          <a:latin typeface="Arial"/>
                          <a:ea typeface="Arial"/>
                          <a:cs typeface="Arial"/>
                          <a:sym typeface="Arial"/>
                        </a:rPr>
                        <a:t>16-05-24</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rPr lang="en-NZ" sz="1050" u="none" cap="none" strike="noStrike">
                          <a:solidFill>
                            <a:srgbClr val="002286"/>
                          </a:solidFill>
                          <a:latin typeface="Arial"/>
                          <a:ea typeface="Arial"/>
                          <a:cs typeface="Arial"/>
                          <a:sym typeface="Arial"/>
                        </a:rPr>
                        <a:t>Alpine Energy Board</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rPr lang="en-NZ" sz="1050" u="none" cap="none" strike="noStrike">
                          <a:solidFill>
                            <a:srgbClr val="002286"/>
                          </a:solidFill>
                          <a:latin typeface="Arial"/>
                          <a:ea typeface="Arial"/>
                          <a:cs typeface="Arial"/>
                          <a:sym typeface="Arial"/>
                        </a:rPr>
                        <a:t>Chair + Secretariat</a:t>
                      </a:r>
                      <a:endParaRPr/>
                    </a:p>
                    <a:p>
                      <a:pPr indent="0" lvl="0" marL="72000" marR="0" rtl="0" algn="l">
                        <a:lnSpc>
                          <a:spcPct val="100000"/>
                        </a:lnSpc>
                        <a:spcBef>
                          <a:spcPts val="0"/>
                        </a:spcBef>
                        <a:spcAft>
                          <a:spcPts val="0"/>
                        </a:spcAft>
                        <a:buClr>
                          <a:srgbClr val="000000"/>
                        </a:buClr>
                        <a:buSzPts val="1200"/>
                        <a:buFont typeface="Arial"/>
                        <a:buNone/>
                      </a:pPr>
                      <a:r>
                        <a:t/>
                      </a:r>
                      <a:endParaRPr i="0"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rPr lang="en-NZ" sz="1050" u="none" cap="none" strike="noStrike">
                          <a:solidFill>
                            <a:srgbClr val="002286"/>
                          </a:solidFill>
                          <a:latin typeface="Arial"/>
                          <a:ea typeface="Arial"/>
                          <a:cs typeface="Arial"/>
                          <a:sym typeface="Arial"/>
                        </a:rPr>
                        <a:t>FF intro + workplan </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r h="279750">
                <a:tc>
                  <a:txBody>
                    <a:bodyPr/>
                    <a:lstStyle/>
                    <a:p>
                      <a:pPr indent="0" lvl="0" marL="72000" marR="0" rtl="0" algn="ctr">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20-05-24</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Electricity Authority</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Conveners</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Discuss draft EA workplan</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r h="279750">
                <a:tc>
                  <a:txBody>
                    <a:bodyPr/>
                    <a:lstStyle/>
                    <a:p>
                      <a:pPr indent="0" lvl="0" marL="72000" marR="0" rtl="0" algn="ctr">
                        <a:lnSpc>
                          <a:spcPct val="100000"/>
                        </a:lnSpc>
                        <a:spcBef>
                          <a:spcPts val="0"/>
                        </a:spcBef>
                        <a:spcAft>
                          <a:spcPts val="0"/>
                        </a:spcAft>
                        <a:buClr>
                          <a:srgbClr val="000000"/>
                        </a:buClr>
                        <a:buSzPts val="1200"/>
                        <a:buFont typeface="Arial"/>
                        <a:buNone/>
                      </a:pPr>
                      <a:r>
                        <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t/>
                      </a:r>
                      <a:endParaRPr sz="1050" u="none" cap="none" strike="noStrike">
                        <a:solidFill>
                          <a:srgbClr val="002286"/>
                        </a:solidFill>
                        <a:highlight>
                          <a:srgbClr val="FFFF00"/>
                        </a:highlight>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t/>
                      </a:r>
                      <a:endParaRPr i="0"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
        <p:nvSpPr>
          <p:cNvPr id="207" name="Google Shape;207;p7"/>
          <p:cNvSpPr txBox="1"/>
          <p:nvPr/>
        </p:nvSpPr>
        <p:spPr>
          <a:xfrm>
            <a:off x="6881850" y="652200"/>
            <a:ext cx="4919100" cy="400200"/>
          </a:xfrm>
          <a:prstGeom prst="rect">
            <a:avLst/>
          </a:prstGeom>
          <a:noFill/>
          <a:ln>
            <a:noFill/>
          </a:ln>
        </p:spPr>
        <p:txBody>
          <a:bodyPr anchorCtr="0" anchor="t" bIns="91425" lIns="91425" spcFirstLastPara="1" rIns="91425" wrap="square" tIns="91425">
            <a:spAutoFit/>
          </a:bodyPr>
          <a:lstStyle/>
          <a:p>
            <a:pPr indent="0" lvl="0" marL="72000" marR="0" rtl="0" algn="l">
              <a:lnSpc>
                <a:spcPct val="100000"/>
              </a:lnSpc>
              <a:spcBef>
                <a:spcPts val="600"/>
              </a:spcBef>
              <a:spcAft>
                <a:spcPts val="0"/>
              </a:spcAft>
              <a:buClr>
                <a:schemeClr val="dk1"/>
              </a:buClr>
              <a:buSzPts val="1800"/>
              <a:buFont typeface="Arial"/>
              <a:buNone/>
            </a:pPr>
            <a:r>
              <a:rPr b="0" i="0" lang="en-NZ" sz="1400" u="none" cap="none" strike="noStrike">
                <a:solidFill>
                  <a:srgbClr val="FF0000"/>
                </a:solidFill>
                <a:latin typeface="Arial"/>
                <a:ea typeface="Arial"/>
                <a:cs typeface="Arial"/>
                <a:sym typeface="Arial"/>
              </a:rPr>
              <a:t>No action requested</a:t>
            </a:r>
            <a:endParaRPr b="0" i="0" sz="1400" u="none" cap="none" strike="noStrike">
              <a:solidFill>
                <a:srgbClr val="FF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8"/>
          <p:cNvSpPr txBox="1"/>
          <p:nvPr>
            <p:ph idx="12" type="sldNum"/>
          </p:nvPr>
        </p:nvSpPr>
        <p:spPr>
          <a:xfrm>
            <a:off x="11520000" y="6480000"/>
            <a:ext cx="576261" cy="3652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213" name="Google Shape;213;p8"/>
          <p:cNvSpPr txBox="1"/>
          <p:nvPr>
            <p:ph type="title"/>
          </p:nvPr>
        </p:nvSpPr>
        <p:spPr>
          <a:xfrm>
            <a:off x="481500" y="103950"/>
            <a:ext cx="10482900" cy="828000"/>
          </a:xfrm>
          <a:prstGeom prst="rect">
            <a:avLst/>
          </a:prstGeom>
          <a:noFill/>
          <a:ln>
            <a:noFill/>
          </a:ln>
        </p:spPr>
        <p:txBody>
          <a:bodyPr anchorCtr="0" anchor="ctr" bIns="45700" lIns="91425" spcFirstLastPara="1" rIns="91425" wrap="square" tIns="45700">
            <a:normAutofit/>
          </a:bodyPr>
          <a:lstStyle/>
          <a:p>
            <a:pPr indent="0" lvl="0" marL="72000" marR="0" rtl="0" algn="l">
              <a:lnSpc>
                <a:spcPct val="90000"/>
              </a:lnSpc>
              <a:spcBef>
                <a:spcPts val="0"/>
              </a:spcBef>
              <a:spcAft>
                <a:spcPts val="0"/>
              </a:spcAft>
              <a:buSzPts val="1800"/>
              <a:buNone/>
            </a:pPr>
            <a:r>
              <a:rPr lang="en-NZ" sz="2400">
                <a:solidFill>
                  <a:srgbClr val="FF4331"/>
                </a:solidFill>
                <a:latin typeface="Franklin Gothic"/>
                <a:ea typeface="Franklin Gothic"/>
                <a:cs typeface="Franklin Gothic"/>
                <a:sym typeface="Franklin Gothic"/>
              </a:rPr>
              <a:t>5 Workplan update (1)</a:t>
            </a:r>
            <a:endParaRPr sz="2400">
              <a:solidFill>
                <a:srgbClr val="FF4331"/>
              </a:solidFill>
              <a:latin typeface="Franklin Gothic"/>
              <a:ea typeface="Franklin Gothic"/>
              <a:cs typeface="Franklin Gothic"/>
              <a:sym typeface="Franklin Gothic"/>
            </a:endParaRPr>
          </a:p>
        </p:txBody>
      </p:sp>
      <p:sp>
        <p:nvSpPr>
          <p:cNvPr id="214" name="Google Shape;214;p8"/>
          <p:cNvSpPr txBox="1"/>
          <p:nvPr>
            <p:ph idx="1" type="body"/>
          </p:nvPr>
        </p:nvSpPr>
        <p:spPr>
          <a:xfrm>
            <a:off x="481500" y="731100"/>
            <a:ext cx="11229000" cy="5748900"/>
          </a:xfrm>
          <a:prstGeom prst="rect">
            <a:avLst/>
          </a:prstGeom>
          <a:noFill/>
          <a:ln>
            <a:noFill/>
          </a:ln>
        </p:spPr>
        <p:txBody>
          <a:bodyPr anchorCtr="0" anchor="t" bIns="45700" lIns="91425" spcFirstLastPara="1" rIns="91425" wrap="square" tIns="45700">
            <a:noAutofit/>
          </a:bodyPr>
          <a:lstStyle/>
          <a:p>
            <a:pPr indent="0" lvl="0" marL="35999" rtl="0" algn="l">
              <a:lnSpc>
                <a:spcPct val="100000"/>
              </a:lnSpc>
              <a:spcBef>
                <a:spcPts val="0"/>
              </a:spcBef>
              <a:spcAft>
                <a:spcPts val="0"/>
              </a:spcAft>
              <a:buClr>
                <a:srgbClr val="EF4637"/>
              </a:buClr>
              <a:buSzPts val="1280"/>
              <a:buNone/>
            </a:pPr>
            <a:r>
              <a:rPr lang="en-NZ" sz="1400">
                <a:solidFill>
                  <a:srgbClr val="EF4637"/>
                </a:solidFill>
                <a:latin typeface="Arial"/>
                <a:ea typeface="Arial"/>
                <a:cs typeface="Arial"/>
                <a:sym typeface="Arial"/>
              </a:rPr>
              <a:t>Purpose of this item: </a:t>
            </a:r>
            <a:endParaRPr sz="1400">
              <a:solidFill>
                <a:srgbClr val="002387"/>
              </a:solidFill>
              <a:latin typeface="Arial"/>
              <a:ea typeface="Arial"/>
              <a:cs typeface="Arial"/>
              <a:sym typeface="Arial"/>
            </a:endParaRPr>
          </a:p>
          <a:p>
            <a:pPr indent="-214895" lvl="0" marL="251997" rtl="0" algn="l">
              <a:lnSpc>
                <a:spcPct val="100000"/>
              </a:lnSpc>
              <a:spcBef>
                <a:spcPts val="300"/>
              </a:spcBef>
              <a:spcAft>
                <a:spcPts val="0"/>
              </a:spcAft>
              <a:buClr>
                <a:srgbClr val="002387"/>
              </a:buClr>
              <a:buSzPts val="1400"/>
              <a:buFont typeface="Franklin Gothic"/>
              <a:buChar char="▪"/>
            </a:pPr>
            <a:r>
              <a:rPr lang="en-NZ" sz="1400">
                <a:solidFill>
                  <a:srgbClr val="002387"/>
                </a:solidFill>
                <a:latin typeface="Franklin Gothic"/>
                <a:ea typeface="Franklin Gothic"/>
                <a:cs typeface="Franklin Gothic"/>
                <a:sym typeface="Franklin Gothic"/>
              </a:rPr>
              <a:t>Update on progress with the workplan</a:t>
            </a:r>
            <a:endParaRPr sz="1400">
              <a:solidFill>
                <a:srgbClr val="002387"/>
              </a:solidFill>
              <a:latin typeface="Franklin Gothic"/>
              <a:ea typeface="Franklin Gothic"/>
              <a:cs typeface="Franklin Gothic"/>
              <a:sym typeface="Franklin Gothic"/>
            </a:endParaRPr>
          </a:p>
          <a:p>
            <a:pPr indent="-214895" lvl="0" marL="251997" rtl="0" algn="l">
              <a:lnSpc>
                <a:spcPct val="100000"/>
              </a:lnSpc>
              <a:spcBef>
                <a:spcPts val="300"/>
              </a:spcBef>
              <a:spcAft>
                <a:spcPts val="0"/>
              </a:spcAft>
              <a:buClr>
                <a:srgbClr val="002387"/>
              </a:buClr>
              <a:buSzPts val="1400"/>
              <a:buFont typeface="Franklin Gothic"/>
              <a:buChar char="▪"/>
            </a:pPr>
            <a:r>
              <a:rPr lang="en-NZ" sz="1400">
                <a:solidFill>
                  <a:srgbClr val="002387"/>
                </a:solidFill>
                <a:latin typeface="Franklin Gothic"/>
                <a:ea typeface="Franklin Gothic"/>
                <a:cs typeface="Franklin Gothic"/>
                <a:sym typeface="Franklin Gothic"/>
              </a:rPr>
              <a:t>Update on progress with the deliverables listed in the funding agreement </a:t>
            </a:r>
            <a:endParaRPr sz="1400">
              <a:solidFill>
                <a:srgbClr val="002387"/>
              </a:solidFill>
              <a:latin typeface="Franklin Gothic"/>
              <a:ea typeface="Franklin Gothic"/>
              <a:cs typeface="Franklin Gothic"/>
              <a:sym typeface="Franklin Gothic"/>
            </a:endParaRPr>
          </a:p>
          <a:p>
            <a:pPr indent="-214895" lvl="0" marL="251997" rtl="0" algn="l">
              <a:lnSpc>
                <a:spcPct val="100000"/>
              </a:lnSpc>
              <a:spcBef>
                <a:spcPts val="300"/>
              </a:spcBef>
              <a:spcAft>
                <a:spcPts val="0"/>
              </a:spcAft>
              <a:buClr>
                <a:srgbClr val="002387"/>
              </a:buClr>
              <a:buSzPts val="1400"/>
              <a:buFont typeface="Franklin Gothic"/>
              <a:buChar char="▪"/>
            </a:pPr>
            <a:r>
              <a:rPr lang="en-NZ" sz="1400">
                <a:solidFill>
                  <a:srgbClr val="002387"/>
                </a:solidFill>
                <a:latin typeface="Franklin Gothic"/>
                <a:ea typeface="Franklin Gothic"/>
                <a:cs typeface="Franklin Gothic"/>
                <a:sym typeface="Franklin Gothic"/>
              </a:rPr>
              <a:t>Note a potential new workplan task to provide EECA advice </a:t>
            </a:r>
            <a:endParaRPr sz="1400">
              <a:solidFill>
                <a:srgbClr val="002387"/>
              </a:solidFill>
              <a:latin typeface="Franklin Gothic"/>
              <a:ea typeface="Franklin Gothic"/>
              <a:cs typeface="Franklin Gothic"/>
              <a:sym typeface="Franklin Gothic"/>
            </a:endParaRPr>
          </a:p>
          <a:p>
            <a:pPr indent="-214895" lvl="0" marL="251997" rtl="0" algn="l">
              <a:lnSpc>
                <a:spcPct val="100000"/>
              </a:lnSpc>
              <a:spcBef>
                <a:spcPts val="300"/>
              </a:spcBef>
              <a:spcAft>
                <a:spcPts val="0"/>
              </a:spcAft>
              <a:buClr>
                <a:srgbClr val="002387"/>
              </a:buClr>
              <a:buSzPts val="1400"/>
              <a:buFont typeface="Franklin Gothic"/>
              <a:buChar char="▪"/>
            </a:pPr>
            <a:r>
              <a:rPr lang="en-NZ" sz="1400">
                <a:solidFill>
                  <a:srgbClr val="002387"/>
                </a:solidFill>
                <a:latin typeface="Franklin Gothic"/>
                <a:ea typeface="Franklin Gothic"/>
                <a:cs typeface="Franklin Gothic"/>
                <a:sym typeface="Franklin Gothic"/>
              </a:rPr>
              <a:t>Note a breakdown of workplan resources and budget by workstream</a:t>
            </a:r>
            <a:endParaRPr sz="1400">
              <a:solidFill>
                <a:srgbClr val="002387"/>
              </a:solidFill>
              <a:latin typeface="Franklin Gothic"/>
              <a:ea typeface="Franklin Gothic"/>
              <a:cs typeface="Franklin Gothic"/>
              <a:sym typeface="Franklin Gothic"/>
            </a:endParaRPr>
          </a:p>
          <a:p>
            <a:pPr indent="0" lvl="0" marL="0" rtl="0" algn="l">
              <a:lnSpc>
                <a:spcPct val="90000"/>
              </a:lnSpc>
              <a:spcBef>
                <a:spcPts val="1000"/>
              </a:spcBef>
              <a:spcAft>
                <a:spcPts val="0"/>
              </a:spcAft>
              <a:buSzPts val="1800"/>
              <a:buNone/>
            </a:pPr>
            <a:r>
              <a:t/>
            </a:r>
            <a:endParaRPr sz="1400">
              <a:latin typeface="Franklin Gothic"/>
              <a:ea typeface="Franklin Gothic"/>
              <a:cs typeface="Franklin Gothic"/>
              <a:sym typeface="Franklin Gothic"/>
            </a:endParaRPr>
          </a:p>
          <a:p>
            <a:pPr indent="0" lvl="0" marL="35999" marR="0" rtl="0" algn="l">
              <a:lnSpc>
                <a:spcPct val="100000"/>
              </a:lnSpc>
              <a:spcBef>
                <a:spcPts val="300"/>
              </a:spcBef>
              <a:spcAft>
                <a:spcPts val="0"/>
              </a:spcAft>
              <a:buSzPts val="1800"/>
              <a:buNone/>
            </a:pPr>
            <a:r>
              <a:rPr b="1" lang="en-NZ" sz="1400">
                <a:solidFill>
                  <a:srgbClr val="002387"/>
                </a:solidFill>
                <a:latin typeface="Franklin Gothic"/>
                <a:ea typeface="Franklin Gothic"/>
                <a:cs typeface="Franklin Gothic"/>
                <a:sym typeface="Franklin Gothic"/>
              </a:rPr>
              <a:t>Update on progress with the Workplan </a:t>
            </a:r>
            <a:r>
              <a:rPr lang="en-NZ" sz="1400">
                <a:solidFill>
                  <a:srgbClr val="002387"/>
                </a:solidFill>
                <a:latin typeface="Franklin Gothic"/>
                <a:ea typeface="Franklin Gothic"/>
                <a:cs typeface="Franklin Gothic"/>
                <a:sym typeface="Franklin Gothic"/>
              </a:rPr>
              <a:t>- </a:t>
            </a:r>
            <a:r>
              <a:rPr lang="en-NZ" sz="1400">
                <a:solidFill>
                  <a:srgbClr val="002286"/>
                </a:solidFill>
                <a:latin typeface="Franklin Gothic"/>
                <a:ea typeface="Franklin Gothic"/>
                <a:cs typeface="Franklin Gothic"/>
                <a:sym typeface="Franklin Gothic"/>
              </a:rPr>
              <a:t>A </a:t>
            </a:r>
            <a:r>
              <a:rPr lang="en-NZ" sz="1400" u="sng">
                <a:solidFill>
                  <a:schemeClr val="hlink"/>
                </a:solidFill>
                <a:latin typeface="Franklin Gothic"/>
                <a:ea typeface="Franklin Gothic"/>
                <a:cs typeface="Franklin Gothic"/>
                <a:sym typeface="Franklin Gothic"/>
                <a:hlinkClick r:id="rId3"/>
              </a:rPr>
              <a:t>Workplan Tracker</a:t>
            </a:r>
            <a:r>
              <a:rPr lang="en-NZ" sz="1400">
                <a:solidFill>
                  <a:srgbClr val="002286"/>
                </a:solidFill>
                <a:latin typeface="Franklin Gothic"/>
                <a:ea typeface="Franklin Gothic"/>
                <a:cs typeface="Franklin Gothic"/>
                <a:sym typeface="Franklin Gothic"/>
              </a:rPr>
              <a:t> has been developed to provide a monthly update on progress for each task. The tracker will be completed by Doers and confirmed by Conveners.</a:t>
            </a:r>
            <a:endParaRPr sz="1400">
              <a:solidFill>
                <a:srgbClr val="002286"/>
              </a:solidFill>
              <a:latin typeface="Franklin Gothic"/>
              <a:ea typeface="Franklin Gothic"/>
              <a:cs typeface="Franklin Gothic"/>
              <a:sym typeface="Franklin Gothic"/>
            </a:endParaRPr>
          </a:p>
          <a:p>
            <a:pPr indent="-304900" lvl="0" marL="360000" marR="0" rtl="0" algn="l">
              <a:lnSpc>
                <a:spcPct val="100000"/>
              </a:lnSpc>
              <a:spcBef>
                <a:spcPts val="300"/>
              </a:spcBef>
              <a:spcAft>
                <a:spcPts val="0"/>
              </a:spcAft>
              <a:buClr>
                <a:srgbClr val="002387"/>
              </a:buClr>
              <a:buSzPts val="1400"/>
              <a:buFont typeface="Franklin Gothic"/>
              <a:buChar char="-"/>
            </a:pPr>
            <a:r>
              <a:rPr lang="en-NZ" sz="1400">
                <a:solidFill>
                  <a:srgbClr val="002286"/>
                </a:solidFill>
                <a:latin typeface="Franklin Gothic"/>
                <a:ea typeface="Franklin Gothic"/>
                <a:cs typeface="Franklin Gothic"/>
                <a:sym typeface="Franklin Gothic"/>
              </a:rPr>
              <a:t>Milestones are currently being met, noting that the initial delivery schedule assumed a 1 March start versus the actual mid to late March start because workplan sign off did not happen until 7 March and there was a further delay waiting to confirm the EECA task</a:t>
            </a:r>
            <a:endParaRPr sz="1400">
              <a:solidFill>
                <a:srgbClr val="002286"/>
              </a:solidFill>
              <a:latin typeface="Franklin Gothic"/>
              <a:ea typeface="Franklin Gothic"/>
              <a:cs typeface="Franklin Gothic"/>
              <a:sym typeface="Franklin Gothic"/>
            </a:endParaRPr>
          </a:p>
          <a:p>
            <a:pPr indent="-304900" lvl="0" marL="360000" marR="0" rtl="0" algn="l">
              <a:lnSpc>
                <a:spcPct val="100000"/>
              </a:lnSpc>
              <a:spcBef>
                <a:spcPts val="300"/>
              </a:spcBef>
              <a:spcAft>
                <a:spcPts val="0"/>
              </a:spcAft>
              <a:buClr>
                <a:srgbClr val="002387"/>
              </a:buClr>
              <a:buSzPts val="1400"/>
              <a:buFont typeface="Franklin Gothic"/>
              <a:buChar char="-"/>
            </a:pPr>
            <a:r>
              <a:rPr lang="en-NZ" sz="1400">
                <a:solidFill>
                  <a:srgbClr val="002286"/>
                </a:solidFill>
                <a:latin typeface="Franklin Gothic"/>
                <a:ea typeface="Franklin Gothic"/>
                <a:cs typeface="Franklin Gothic"/>
                <a:sym typeface="Franklin Gothic"/>
              </a:rPr>
              <a:t>Looking forward, it is unlikely The plausible future state + Many ways… tasks will be completed by 30 April due to the later start and challenges obtaining Member input to help develop the initial outcomes scenarios  </a:t>
            </a:r>
            <a:endParaRPr sz="1400">
              <a:solidFill>
                <a:srgbClr val="002286"/>
              </a:solidFill>
              <a:latin typeface="Franklin Gothic"/>
              <a:ea typeface="Franklin Gothic"/>
              <a:cs typeface="Franklin Gothic"/>
              <a:sym typeface="Franklin Gothic"/>
            </a:endParaRPr>
          </a:p>
          <a:p>
            <a:pPr indent="0" lvl="0" marL="35999" marR="0" rtl="0" algn="l">
              <a:lnSpc>
                <a:spcPct val="100000"/>
              </a:lnSpc>
              <a:spcBef>
                <a:spcPts val="300"/>
              </a:spcBef>
              <a:spcAft>
                <a:spcPts val="0"/>
              </a:spcAft>
              <a:buSzPts val="1800"/>
              <a:buNone/>
            </a:pPr>
            <a:r>
              <a:t/>
            </a:r>
            <a:endParaRPr sz="1400">
              <a:solidFill>
                <a:srgbClr val="002286"/>
              </a:solidFill>
              <a:latin typeface="Franklin Gothic"/>
              <a:ea typeface="Franklin Gothic"/>
              <a:cs typeface="Franklin Gothic"/>
              <a:sym typeface="Franklin Gothic"/>
            </a:endParaRPr>
          </a:p>
          <a:p>
            <a:pPr indent="0" lvl="0" marL="35999" marR="0" rtl="0" algn="l">
              <a:lnSpc>
                <a:spcPct val="100000"/>
              </a:lnSpc>
              <a:spcBef>
                <a:spcPts val="300"/>
              </a:spcBef>
              <a:spcAft>
                <a:spcPts val="300"/>
              </a:spcAft>
              <a:buSzPts val="1800"/>
              <a:buNone/>
            </a:pPr>
            <a:r>
              <a:rPr lang="en-NZ" sz="1400">
                <a:solidFill>
                  <a:srgbClr val="002286"/>
                </a:solidFill>
                <a:latin typeface="Franklin Gothic"/>
                <a:ea typeface="Franklin Gothic"/>
                <a:cs typeface="Franklin Gothic"/>
                <a:sym typeface="Franklin Gothic"/>
              </a:rPr>
              <a:t>The workplan ‘to do’ list (at 27-03-34) is on the next page.</a:t>
            </a:r>
            <a:endParaRPr b="1" sz="1400">
              <a:solidFill>
                <a:srgbClr val="002387"/>
              </a:solidFill>
              <a:latin typeface="Franklin Gothic"/>
              <a:ea typeface="Franklin Gothic"/>
              <a:cs typeface="Franklin Gothic"/>
              <a:sym typeface="Franklin Gothic"/>
            </a:endParaRPr>
          </a:p>
        </p:txBody>
      </p:sp>
      <p:sp>
        <p:nvSpPr>
          <p:cNvPr id="215" name="Google Shape;215;p8"/>
          <p:cNvSpPr txBox="1"/>
          <p:nvPr/>
        </p:nvSpPr>
        <p:spPr>
          <a:xfrm>
            <a:off x="720000" y="5505150"/>
            <a:ext cx="4919100" cy="400200"/>
          </a:xfrm>
          <a:prstGeom prst="rect">
            <a:avLst/>
          </a:prstGeom>
          <a:noFill/>
          <a:ln>
            <a:noFill/>
          </a:ln>
        </p:spPr>
        <p:txBody>
          <a:bodyPr anchorCtr="0" anchor="t" bIns="91425" lIns="91425" spcFirstLastPara="1" rIns="91425" wrap="square" tIns="91425">
            <a:spAutoFit/>
          </a:bodyPr>
          <a:lstStyle/>
          <a:p>
            <a:pPr indent="0" lvl="0" marL="72000" marR="0" rtl="0" algn="l">
              <a:lnSpc>
                <a:spcPct val="100000"/>
              </a:lnSpc>
              <a:spcBef>
                <a:spcPts val="600"/>
              </a:spcBef>
              <a:spcAft>
                <a:spcPts val="0"/>
              </a:spcAft>
              <a:buClr>
                <a:schemeClr val="dk1"/>
              </a:buClr>
              <a:buSzPts val="1800"/>
              <a:buFont typeface="Arial"/>
              <a:buNone/>
            </a:pPr>
            <a:r>
              <a:rPr b="0" i="0" lang="en-NZ" sz="1400" u="none" cap="none" strike="noStrike">
                <a:solidFill>
                  <a:srgbClr val="FF0000"/>
                </a:solidFill>
                <a:latin typeface="Arial"/>
                <a:ea typeface="Arial"/>
                <a:cs typeface="Arial"/>
                <a:sym typeface="Arial"/>
              </a:rPr>
              <a:t>No action requested</a:t>
            </a:r>
            <a:endParaRPr b="0" i="0" sz="1400" u="none" cap="none" strike="noStrike">
              <a:solidFill>
                <a:srgbClr val="FF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graphicFrame>
        <p:nvGraphicFramePr>
          <p:cNvPr id="220" name="Google Shape;220;g26c8f5cc3f3_0_190"/>
          <p:cNvGraphicFramePr/>
          <p:nvPr/>
        </p:nvGraphicFramePr>
        <p:xfrm>
          <a:off x="212973" y="1367174"/>
          <a:ext cx="3000000" cy="3000000"/>
        </p:xfrm>
        <a:graphic>
          <a:graphicData uri="http://schemas.openxmlformats.org/drawingml/2006/table">
            <a:tbl>
              <a:tblPr>
                <a:noFill/>
                <a:tableStyleId>{9C944DB3-67CC-4C4C-A631-D559FC29194B}</a:tableStyleId>
              </a:tblPr>
              <a:tblGrid>
                <a:gridCol w="2988925"/>
                <a:gridCol w="3568525"/>
                <a:gridCol w="4914800"/>
              </a:tblGrid>
              <a:tr h="264575">
                <a:tc>
                  <a:txBody>
                    <a:bodyPr/>
                    <a:lstStyle/>
                    <a:p>
                      <a:pPr indent="0" lvl="0" marL="0" marR="0" rtl="0" algn="ctr">
                        <a:lnSpc>
                          <a:spcPct val="100000"/>
                        </a:lnSpc>
                        <a:spcBef>
                          <a:spcPts val="0"/>
                        </a:spcBef>
                        <a:spcAft>
                          <a:spcPts val="0"/>
                        </a:spcAft>
                        <a:buClr>
                          <a:srgbClr val="000000"/>
                        </a:buClr>
                        <a:buSzPts val="1400"/>
                        <a:buFont typeface="Arial"/>
                        <a:buNone/>
                      </a:pPr>
                      <a:r>
                        <a:rPr b="1" lang="en-NZ" sz="1400" u="none" cap="none" strike="noStrike">
                          <a:solidFill>
                            <a:srgbClr val="FF4438"/>
                          </a:solidFill>
                          <a:latin typeface="Franklin Gothic"/>
                          <a:ea typeface="Franklin Gothic"/>
                          <a:cs typeface="Franklin Gothic"/>
                          <a:sym typeface="Franklin Gothic"/>
                        </a:rPr>
                        <a:t>Task</a:t>
                      </a:r>
                      <a:endParaRPr sz="1400" u="none" cap="none" strike="noStrike">
                        <a:latin typeface="Franklin Gothic"/>
                        <a:ea typeface="Franklin Gothic"/>
                        <a:cs typeface="Franklin Gothic"/>
                        <a:sym typeface="Franklin Gothic"/>
                      </a:endParaRPr>
                    </a:p>
                  </a:txBody>
                  <a:tcPr marT="54225" marB="54225" marR="54225" marL="542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9050">
                      <a:solidFill>
                        <a:schemeClr val="dk1"/>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b="1" lang="en-NZ" sz="1400" u="none" cap="none" strike="noStrike">
                          <a:solidFill>
                            <a:srgbClr val="FF4438"/>
                          </a:solidFill>
                          <a:latin typeface="Franklin Gothic"/>
                          <a:ea typeface="Franklin Gothic"/>
                          <a:cs typeface="Franklin Gothic"/>
                          <a:sym typeface="Franklin Gothic"/>
                        </a:rPr>
                        <a:t>Activity</a:t>
                      </a:r>
                      <a:endParaRPr sz="1400" u="none" cap="none" strike="noStrike">
                        <a:latin typeface="Franklin Gothic"/>
                        <a:ea typeface="Franklin Gothic"/>
                        <a:cs typeface="Franklin Gothic"/>
                        <a:sym typeface="Franklin Gothic"/>
                      </a:endParaRPr>
                    </a:p>
                  </a:txBody>
                  <a:tcPr marT="8125" marB="8125" marR="8125" marL="8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9050">
                      <a:solidFill>
                        <a:schemeClr val="dk1"/>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b="1" lang="en-NZ" sz="1400" u="none" cap="none" strike="noStrike">
                          <a:solidFill>
                            <a:srgbClr val="FF4438"/>
                          </a:solidFill>
                          <a:latin typeface="Franklin Gothic"/>
                          <a:ea typeface="Franklin Gothic"/>
                          <a:cs typeface="Franklin Gothic"/>
                          <a:sym typeface="Franklin Gothic"/>
                        </a:rPr>
                        <a:t>Status</a:t>
                      </a:r>
                      <a:endParaRPr b="1" sz="1400" u="none" cap="none" strike="noStrike">
                        <a:solidFill>
                          <a:srgbClr val="FF4438"/>
                        </a:solidFill>
                        <a:latin typeface="Franklin Gothic"/>
                        <a:ea typeface="Franklin Gothic"/>
                        <a:cs typeface="Franklin Gothic"/>
                        <a:sym typeface="Franklin Gothic"/>
                      </a:endParaRPr>
                    </a:p>
                  </a:txBody>
                  <a:tcPr marT="8125" marB="8125" marR="8125" marL="8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9050">
                      <a:solidFill>
                        <a:schemeClr val="dk1"/>
                      </a:solidFill>
                      <a:prstDash val="solid"/>
                      <a:round/>
                      <a:headEnd len="sm" w="sm" type="none"/>
                      <a:tailEnd len="sm" w="sm" type="none"/>
                    </a:lnT>
                    <a:lnB cap="flat" cmpd="sng" w="12700">
                      <a:solidFill>
                        <a:srgbClr val="000000"/>
                      </a:solidFill>
                      <a:prstDash val="solid"/>
                      <a:round/>
                      <a:headEnd len="sm" w="sm" type="none"/>
                      <a:tailEnd len="sm" w="sm" type="none"/>
                    </a:lnB>
                  </a:tcPr>
                </a:tc>
              </a:tr>
              <a:tr h="1063350">
                <a:tc>
                  <a:txBody>
                    <a:bodyPr/>
                    <a:lstStyle/>
                    <a:p>
                      <a:pPr indent="0" lvl="0" marL="36195" marR="0" rtl="0" algn="l">
                        <a:lnSpc>
                          <a:spcPct val="100000"/>
                        </a:lnSpc>
                        <a:spcBef>
                          <a:spcPts val="0"/>
                        </a:spcBef>
                        <a:spcAft>
                          <a:spcPts val="0"/>
                        </a:spcAft>
                        <a:buClr>
                          <a:srgbClr val="000000"/>
                        </a:buClr>
                        <a:buSzPts val="1200"/>
                        <a:buFont typeface="Arial"/>
                        <a:buNone/>
                      </a:pPr>
                      <a:r>
                        <a:rPr lang="en-NZ" sz="1200" u="none" cap="none" strike="noStrike">
                          <a:solidFill>
                            <a:srgbClr val="002387"/>
                          </a:solidFill>
                          <a:latin typeface="Franklin Gothic"/>
                          <a:ea typeface="Franklin Gothic"/>
                          <a:cs typeface="Franklin Gothic"/>
                          <a:sym typeface="Franklin Gothic"/>
                        </a:rPr>
                        <a:t>The many ways a household, business or community can benefit from distributed flexibility</a:t>
                      </a:r>
                      <a:endParaRPr sz="1200" u="none" cap="none" strike="noStrike">
                        <a:solidFill>
                          <a:srgbClr val="002387"/>
                        </a:solidFill>
                        <a:latin typeface="Franklin Gothic"/>
                        <a:ea typeface="Franklin Gothic"/>
                        <a:cs typeface="Franklin Gothic"/>
                        <a:sym typeface="Franklin Gothic"/>
                      </a:endParaRPr>
                    </a:p>
                    <a:p>
                      <a:pPr indent="0" lvl="0" marL="0" marR="0" rtl="0" algn="l">
                        <a:lnSpc>
                          <a:spcPct val="100000"/>
                        </a:lnSpc>
                        <a:spcBef>
                          <a:spcPts val="300"/>
                        </a:spcBef>
                        <a:spcAft>
                          <a:spcPts val="0"/>
                        </a:spcAft>
                        <a:buClr>
                          <a:srgbClr val="000000"/>
                        </a:buClr>
                        <a:buSzPts val="1200"/>
                        <a:buFont typeface="Arial"/>
                        <a:buNone/>
                      </a:pPr>
                      <a:r>
                        <a:t/>
                      </a:r>
                      <a:endParaRPr i="0" sz="1200" u="none" cap="none" strike="noStrike">
                        <a:solidFill>
                          <a:srgbClr val="002387"/>
                        </a:solidFill>
                        <a:latin typeface="Franklin Gothic"/>
                        <a:ea typeface="Franklin Gothic"/>
                        <a:cs typeface="Franklin Gothic"/>
                        <a:sym typeface="Franklin Gothic"/>
                      </a:endParaRPr>
                    </a:p>
                  </a:txBody>
                  <a:tcPr marT="54225" marB="54225" marR="54225" marL="542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36195" marR="0" rtl="0" algn="l">
                        <a:lnSpc>
                          <a:spcPct val="100000"/>
                        </a:lnSpc>
                        <a:spcBef>
                          <a:spcPts val="0"/>
                        </a:spcBef>
                        <a:spcAft>
                          <a:spcPts val="0"/>
                        </a:spcAft>
                        <a:buClr>
                          <a:srgbClr val="000000"/>
                        </a:buClr>
                        <a:buSzPts val="1200"/>
                        <a:buFont typeface="Arial"/>
                        <a:buNone/>
                      </a:pPr>
                      <a:r>
                        <a:rPr b="1" lang="en-NZ" sz="1200" u="none" cap="none" strike="noStrike">
                          <a:solidFill>
                            <a:srgbClr val="002387"/>
                          </a:solidFill>
                          <a:latin typeface="Franklin Gothic"/>
                          <a:ea typeface="Franklin Gothic"/>
                          <a:cs typeface="Franklin Gothic"/>
                          <a:sym typeface="Franklin Gothic"/>
                        </a:rPr>
                        <a:t>Now</a:t>
                      </a:r>
                      <a:r>
                        <a:rPr lang="en-NZ" sz="1200" u="none" cap="none" strike="noStrike">
                          <a:solidFill>
                            <a:srgbClr val="002387"/>
                          </a:solidFill>
                          <a:latin typeface="Franklin Gothic"/>
                          <a:ea typeface="Franklin Gothic"/>
                          <a:cs typeface="Franklin Gothic"/>
                          <a:sym typeface="Franklin Gothic"/>
                        </a:rPr>
                        <a:t>: Member expert input on circumstances and scenarios</a:t>
                      </a:r>
                      <a:endParaRPr sz="1200" u="none" cap="none" strike="noStrike">
                        <a:solidFill>
                          <a:srgbClr val="002387"/>
                        </a:solidFill>
                        <a:latin typeface="Franklin Gothic"/>
                        <a:ea typeface="Franklin Gothic"/>
                        <a:cs typeface="Franklin Gothic"/>
                        <a:sym typeface="Franklin Gothic"/>
                      </a:endParaRPr>
                    </a:p>
                    <a:p>
                      <a:pPr indent="0" lvl="0" marL="36195" marR="0" rtl="0" algn="l">
                        <a:lnSpc>
                          <a:spcPct val="100000"/>
                        </a:lnSpc>
                        <a:spcBef>
                          <a:spcPts val="300"/>
                        </a:spcBef>
                        <a:spcAft>
                          <a:spcPts val="0"/>
                        </a:spcAft>
                        <a:buClr>
                          <a:srgbClr val="000000"/>
                        </a:buClr>
                        <a:buSzPts val="1200"/>
                        <a:buFont typeface="Arial"/>
                        <a:buNone/>
                      </a:pPr>
                      <a:r>
                        <a:rPr b="1" lang="en-NZ" sz="1200" u="none" cap="none" strike="noStrike">
                          <a:solidFill>
                            <a:srgbClr val="002387"/>
                          </a:solidFill>
                          <a:latin typeface="Franklin Gothic"/>
                          <a:ea typeface="Franklin Gothic"/>
                          <a:cs typeface="Franklin Gothic"/>
                          <a:sym typeface="Franklin Gothic"/>
                        </a:rPr>
                        <a:t>Mid-late April</a:t>
                      </a:r>
                      <a:r>
                        <a:rPr lang="en-NZ" sz="1200" u="none" cap="none" strike="noStrike">
                          <a:solidFill>
                            <a:srgbClr val="002387"/>
                          </a:solidFill>
                          <a:latin typeface="Franklin Gothic"/>
                          <a:ea typeface="Franklin Gothic"/>
                          <a:cs typeface="Franklin Gothic"/>
                          <a:sym typeface="Franklin Gothic"/>
                        </a:rPr>
                        <a:t>: Members Workshop to test plausibility of outcomes and associated system/market arrangements</a:t>
                      </a:r>
                      <a:endParaRPr sz="1200" u="none" cap="none" strike="noStrike">
                        <a:solidFill>
                          <a:srgbClr val="002387"/>
                        </a:solidFill>
                        <a:latin typeface="Franklin Gothic"/>
                        <a:ea typeface="Franklin Gothic"/>
                        <a:cs typeface="Franklin Gothic"/>
                        <a:sym typeface="Franklin Gothic"/>
                      </a:endParaRPr>
                    </a:p>
                  </a:txBody>
                  <a:tcPr marT="8125" marB="8125" marR="8125" marL="8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04800" lvl="0" marL="457200" marR="0" rtl="0" algn="l">
                        <a:lnSpc>
                          <a:spcPct val="100000"/>
                        </a:lnSpc>
                        <a:spcBef>
                          <a:spcPts val="0"/>
                        </a:spcBef>
                        <a:spcAft>
                          <a:spcPts val="0"/>
                        </a:spcAft>
                        <a:buClr>
                          <a:srgbClr val="002387"/>
                        </a:buClr>
                        <a:buSzPts val="1200"/>
                        <a:buFont typeface="Franklin Gothic"/>
                        <a:buChar char="●"/>
                      </a:pPr>
                      <a:r>
                        <a:rPr lang="en-NZ" sz="1200" u="none" cap="none" strike="noStrike">
                          <a:solidFill>
                            <a:srgbClr val="002387"/>
                          </a:solidFill>
                          <a:latin typeface="Franklin Gothic"/>
                          <a:ea typeface="Franklin Gothic"/>
                          <a:cs typeface="Franklin Gothic"/>
                          <a:sym typeface="Franklin Gothic"/>
                        </a:rPr>
                        <a:t>Framework developed</a:t>
                      </a:r>
                      <a:endParaRPr sz="1200" u="none" cap="none" strike="noStrike">
                        <a:solidFill>
                          <a:srgbClr val="002387"/>
                        </a:solidFill>
                        <a:latin typeface="Franklin Gothic"/>
                        <a:ea typeface="Franklin Gothic"/>
                        <a:cs typeface="Franklin Gothic"/>
                        <a:sym typeface="Franklin Gothic"/>
                      </a:endParaRPr>
                    </a:p>
                    <a:p>
                      <a:pPr indent="-304800" lvl="0" marL="457200" marR="0" rtl="0" algn="l">
                        <a:lnSpc>
                          <a:spcPct val="100000"/>
                        </a:lnSpc>
                        <a:spcBef>
                          <a:spcPts val="300"/>
                        </a:spcBef>
                        <a:spcAft>
                          <a:spcPts val="0"/>
                        </a:spcAft>
                        <a:buClr>
                          <a:srgbClr val="002387"/>
                        </a:buClr>
                        <a:buSzPts val="1200"/>
                        <a:buFont typeface="Franklin Gothic"/>
                        <a:buChar char="●"/>
                      </a:pPr>
                      <a:r>
                        <a:rPr lang="en-NZ" sz="1200" u="none" cap="none" strike="noStrike">
                          <a:solidFill>
                            <a:srgbClr val="002387"/>
                          </a:solidFill>
                          <a:latin typeface="Franklin Gothic"/>
                          <a:ea typeface="Franklin Gothic"/>
                          <a:cs typeface="Franklin Gothic"/>
                          <a:sym typeface="Franklin Gothic"/>
                        </a:rPr>
                        <a:t>Members asked for input 18-03. Have some household info. Waiting on other input</a:t>
                      </a:r>
                      <a:endParaRPr sz="1200" u="none" cap="none" strike="noStrike">
                        <a:solidFill>
                          <a:srgbClr val="002387"/>
                        </a:solidFill>
                        <a:latin typeface="Franklin Gothic"/>
                        <a:ea typeface="Franklin Gothic"/>
                        <a:cs typeface="Franklin Gothic"/>
                        <a:sym typeface="Franklin Gothic"/>
                      </a:endParaRPr>
                    </a:p>
                    <a:p>
                      <a:pPr indent="-304800" lvl="0" marL="457200" marR="0" rtl="0" algn="l">
                        <a:lnSpc>
                          <a:spcPct val="100000"/>
                        </a:lnSpc>
                        <a:spcBef>
                          <a:spcPts val="300"/>
                        </a:spcBef>
                        <a:spcAft>
                          <a:spcPts val="0"/>
                        </a:spcAft>
                        <a:buClr>
                          <a:srgbClr val="002387"/>
                        </a:buClr>
                        <a:buSzPts val="1200"/>
                        <a:buFont typeface="Franklin Gothic"/>
                        <a:buChar char="●"/>
                      </a:pPr>
                      <a:r>
                        <a:rPr lang="en-NZ" sz="1200" u="none" cap="none" strike="noStrike">
                          <a:solidFill>
                            <a:srgbClr val="002387"/>
                          </a:solidFill>
                          <a:latin typeface="Franklin Gothic"/>
                          <a:ea typeface="Franklin Gothic"/>
                          <a:cs typeface="Franklin Gothic"/>
                          <a:sym typeface="Franklin Gothic"/>
                        </a:rPr>
                        <a:t>Workshop timing depends on timing of Member input </a:t>
                      </a:r>
                      <a:endParaRPr sz="1200" u="none" cap="none" strike="noStrike">
                        <a:solidFill>
                          <a:srgbClr val="002387"/>
                        </a:solidFill>
                        <a:latin typeface="Franklin Gothic"/>
                        <a:ea typeface="Franklin Gothic"/>
                        <a:cs typeface="Franklin Gothic"/>
                        <a:sym typeface="Franklin Gothic"/>
                      </a:endParaRPr>
                    </a:p>
                  </a:txBody>
                  <a:tcPr marT="8125" marB="8125" marR="8125" marL="8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36975">
                <a:tc>
                  <a:txBody>
                    <a:bodyPr/>
                    <a:lstStyle/>
                    <a:p>
                      <a:pPr indent="0" lvl="0" marL="36195" marR="0" rtl="0" algn="l">
                        <a:lnSpc>
                          <a:spcPct val="100000"/>
                        </a:lnSpc>
                        <a:spcBef>
                          <a:spcPts val="0"/>
                        </a:spcBef>
                        <a:spcAft>
                          <a:spcPts val="0"/>
                        </a:spcAft>
                        <a:buClr>
                          <a:srgbClr val="000000"/>
                        </a:buClr>
                        <a:buSzPts val="1200"/>
                        <a:buFont typeface="Arial"/>
                        <a:buNone/>
                      </a:pPr>
                      <a:r>
                        <a:rPr lang="en-NZ" sz="1200" u="none" cap="none" strike="noStrike">
                          <a:solidFill>
                            <a:srgbClr val="002387"/>
                          </a:solidFill>
                          <a:latin typeface="Franklin Gothic"/>
                          <a:ea typeface="Franklin Gothic"/>
                          <a:cs typeface="Franklin Gothic"/>
                          <a:sym typeface="Franklin Gothic"/>
                        </a:rPr>
                        <a:t>A plausible future state for distributed flexibility</a:t>
                      </a:r>
                      <a:endParaRPr sz="1200" u="none" cap="none" strike="noStrike">
                        <a:solidFill>
                          <a:srgbClr val="002387"/>
                        </a:solidFill>
                        <a:latin typeface="Franklin Gothic"/>
                        <a:ea typeface="Franklin Gothic"/>
                        <a:cs typeface="Franklin Gothic"/>
                        <a:sym typeface="Franklin Gothic"/>
                      </a:endParaRPr>
                    </a:p>
                  </a:txBody>
                  <a:tcPr marT="54225" marB="54225" marR="54225" marL="542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36195" marR="0" rtl="0" algn="l">
                        <a:lnSpc>
                          <a:spcPct val="100000"/>
                        </a:lnSpc>
                        <a:spcBef>
                          <a:spcPts val="0"/>
                        </a:spcBef>
                        <a:spcAft>
                          <a:spcPts val="0"/>
                        </a:spcAft>
                        <a:buClr>
                          <a:srgbClr val="000000"/>
                        </a:buClr>
                        <a:buSzPts val="1200"/>
                        <a:buFont typeface="Arial"/>
                        <a:buNone/>
                      </a:pPr>
                      <a:r>
                        <a:rPr lang="en-NZ" sz="1200" u="none" cap="none" strike="noStrike">
                          <a:solidFill>
                            <a:srgbClr val="002387"/>
                          </a:solidFill>
                          <a:latin typeface="Franklin Gothic"/>
                          <a:ea typeface="Franklin Gothic"/>
                          <a:cs typeface="Franklin Gothic"/>
                          <a:sym typeface="Franklin Gothic"/>
                        </a:rPr>
                        <a:t>Part of 1 above.</a:t>
                      </a:r>
                      <a:endParaRPr sz="1200" u="none" cap="none" strike="noStrike">
                        <a:solidFill>
                          <a:srgbClr val="002387"/>
                        </a:solidFill>
                        <a:latin typeface="Franklin Gothic"/>
                        <a:ea typeface="Franklin Gothic"/>
                        <a:cs typeface="Franklin Gothic"/>
                        <a:sym typeface="Franklin Gothic"/>
                      </a:endParaRPr>
                    </a:p>
                  </a:txBody>
                  <a:tcPr marT="8125" marB="8125" marR="8125" marL="8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36195" marR="0" rtl="0" algn="l">
                        <a:lnSpc>
                          <a:spcPct val="100000"/>
                        </a:lnSpc>
                        <a:spcBef>
                          <a:spcPts val="0"/>
                        </a:spcBef>
                        <a:spcAft>
                          <a:spcPts val="0"/>
                        </a:spcAft>
                        <a:buClr>
                          <a:srgbClr val="000000"/>
                        </a:buClr>
                        <a:buSzPts val="1200"/>
                        <a:buFont typeface="Arial"/>
                        <a:buNone/>
                      </a:pPr>
                      <a:r>
                        <a:rPr lang="en-NZ" sz="1200" u="none" cap="none" strike="noStrike">
                          <a:solidFill>
                            <a:srgbClr val="002387"/>
                          </a:solidFill>
                          <a:latin typeface="Franklin Gothic"/>
                          <a:ea typeface="Franklin Gothic"/>
                          <a:cs typeface="Franklin Gothic"/>
                          <a:sym typeface="Franklin Gothic"/>
                        </a:rPr>
                        <a:t>As above</a:t>
                      </a:r>
                      <a:endParaRPr sz="1200" u="none" cap="none" strike="noStrike">
                        <a:solidFill>
                          <a:srgbClr val="002387"/>
                        </a:solidFill>
                        <a:latin typeface="Franklin Gothic"/>
                        <a:ea typeface="Franklin Gothic"/>
                        <a:cs typeface="Franklin Gothic"/>
                        <a:sym typeface="Franklin Gothic"/>
                      </a:endParaRPr>
                    </a:p>
                  </a:txBody>
                  <a:tcPr marT="8125" marB="8125" marR="8125" marL="8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40300">
                <a:tc>
                  <a:txBody>
                    <a:bodyPr/>
                    <a:lstStyle/>
                    <a:p>
                      <a:pPr indent="0" lvl="0" marL="36195" marR="0" rtl="0" algn="l">
                        <a:lnSpc>
                          <a:spcPct val="100000"/>
                        </a:lnSpc>
                        <a:spcBef>
                          <a:spcPts val="0"/>
                        </a:spcBef>
                        <a:spcAft>
                          <a:spcPts val="0"/>
                        </a:spcAft>
                        <a:buClr>
                          <a:srgbClr val="000000"/>
                        </a:buClr>
                        <a:buSzPts val="1200"/>
                        <a:buFont typeface="Arial"/>
                        <a:buNone/>
                      </a:pPr>
                      <a:r>
                        <a:rPr lang="en-NZ" sz="1200" u="none" cap="none" strike="noStrike">
                          <a:solidFill>
                            <a:srgbClr val="002387"/>
                          </a:solidFill>
                          <a:latin typeface="Franklin Gothic"/>
                          <a:ea typeface="Franklin Gothic"/>
                          <a:cs typeface="Franklin Gothic"/>
                          <a:sym typeface="Franklin Gothic"/>
                        </a:rPr>
                        <a:t>Designing a smart EV charging workplan </a:t>
                      </a:r>
                      <a:endParaRPr sz="1200" u="none" cap="none" strike="noStrike">
                        <a:solidFill>
                          <a:srgbClr val="002387"/>
                        </a:solidFill>
                        <a:latin typeface="Franklin Gothic"/>
                        <a:ea typeface="Franklin Gothic"/>
                        <a:cs typeface="Franklin Gothic"/>
                        <a:sym typeface="Franklin Gothic"/>
                      </a:endParaRPr>
                    </a:p>
                  </a:txBody>
                  <a:tcPr marT="54225" marB="54225" marR="54225" marL="542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36195" marR="0" rtl="0" algn="l">
                        <a:lnSpc>
                          <a:spcPct val="100000"/>
                        </a:lnSpc>
                        <a:spcBef>
                          <a:spcPts val="0"/>
                        </a:spcBef>
                        <a:spcAft>
                          <a:spcPts val="0"/>
                        </a:spcAft>
                        <a:buClr>
                          <a:srgbClr val="000000"/>
                        </a:buClr>
                        <a:buSzPts val="1200"/>
                        <a:buFont typeface="Arial"/>
                        <a:buNone/>
                      </a:pPr>
                      <a:r>
                        <a:rPr b="1" lang="en-NZ" sz="1200" u="none" cap="none" strike="noStrike">
                          <a:solidFill>
                            <a:srgbClr val="002387"/>
                          </a:solidFill>
                          <a:latin typeface="Franklin Gothic"/>
                          <a:ea typeface="Franklin Gothic"/>
                          <a:cs typeface="Franklin Gothic"/>
                          <a:sym typeface="Franklin Gothic"/>
                        </a:rPr>
                        <a:t>17 April</a:t>
                      </a:r>
                      <a:r>
                        <a:rPr lang="en-NZ" sz="1200" u="none" cap="none" strike="noStrike">
                          <a:solidFill>
                            <a:srgbClr val="002387"/>
                          </a:solidFill>
                          <a:latin typeface="Franklin Gothic"/>
                          <a:ea typeface="Franklin Gothic"/>
                          <a:cs typeface="Franklin Gothic"/>
                          <a:sym typeface="Franklin Gothic"/>
                        </a:rPr>
                        <a:t>: Sector workshop to review and agree facts about the current and future state for EV charging</a:t>
                      </a:r>
                      <a:endParaRPr sz="1200" u="none" cap="none" strike="noStrike">
                        <a:solidFill>
                          <a:srgbClr val="002387"/>
                        </a:solidFill>
                        <a:latin typeface="Franklin Gothic"/>
                        <a:ea typeface="Franklin Gothic"/>
                        <a:cs typeface="Franklin Gothic"/>
                        <a:sym typeface="Franklin Gothic"/>
                      </a:endParaRPr>
                    </a:p>
                    <a:p>
                      <a:pPr indent="0" lvl="0" marL="36195" marR="0" rtl="0" algn="l">
                        <a:lnSpc>
                          <a:spcPct val="100000"/>
                        </a:lnSpc>
                        <a:spcBef>
                          <a:spcPts val="300"/>
                        </a:spcBef>
                        <a:spcAft>
                          <a:spcPts val="0"/>
                        </a:spcAft>
                        <a:buClr>
                          <a:srgbClr val="000000"/>
                        </a:buClr>
                        <a:buSzPts val="1200"/>
                        <a:buFont typeface="Arial"/>
                        <a:buNone/>
                      </a:pPr>
                      <a:r>
                        <a:t/>
                      </a:r>
                      <a:endParaRPr sz="1200" u="none" cap="none" strike="noStrike">
                        <a:solidFill>
                          <a:srgbClr val="002387"/>
                        </a:solidFill>
                        <a:latin typeface="Franklin Gothic"/>
                        <a:ea typeface="Franklin Gothic"/>
                        <a:cs typeface="Franklin Gothic"/>
                        <a:sym typeface="Franklin Gothic"/>
                      </a:endParaRPr>
                    </a:p>
                  </a:txBody>
                  <a:tcPr marT="8125" marB="8125" marR="8125" marL="8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04800" lvl="0" marL="457200" marR="0" rtl="0" algn="l">
                        <a:lnSpc>
                          <a:spcPct val="100000"/>
                        </a:lnSpc>
                        <a:spcBef>
                          <a:spcPts val="0"/>
                        </a:spcBef>
                        <a:spcAft>
                          <a:spcPts val="0"/>
                        </a:spcAft>
                        <a:buClr>
                          <a:srgbClr val="002387"/>
                        </a:buClr>
                        <a:buSzPts val="1200"/>
                        <a:buFont typeface="Franklin Gothic"/>
                        <a:buChar char="●"/>
                      </a:pPr>
                      <a:r>
                        <a:rPr lang="en-NZ" sz="1200" u="none" cap="none" strike="noStrike">
                          <a:solidFill>
                            <a:srgbClr val="002387"/>
                          </a:solidFill>
                          <a:latin typeface="Franklin Gothic"/>
                          <a:ea typeface="Franklin Gothic"/>
                          <a:cs typeface="Franklin Gothic"/>
                          <a:sym typeface="Franklin Gothic"/>
                        </a:rPr>
                        <a:t>Workshop materials being developed</a:t>
                      </a:r>
                      <a:endParaRPr sz="1200" u="none" cap="none" strike="noStrike">
                        <a:solidFill>
                          <a:srgbClr val="002387"/>
                        </a:solidFill>
                        <a:latin typeface="Franklin Gothic"/>
                        <a:ea typeface="Franklin Gothic"/>
                        <a:cs typeface="Franklin Gothic"/>
                        <a:sym typeface="Franklin Gothic"/>
                      </a:endParaRPr>
                    </a:p>
                    <a:p>
                      <a:pPr indent="-304800" lvl="0" marL="457200" marR="0" rtl="0" algn="l">
                        <a:lnSpc>
                          <a:spcPct val="100000"/>
                        </a:lnSpc>
                        <a:spcBef>
                          <a:spcPts val="300"/>
                        </a:spcBef>
                        <a:spcAft>
                          <a:spcPts val="0"/>
                        </a:spcAft>
                        <a:buClr>
                          <a:srgbClr val="002387"/>
                        </a:buClr>
                        <a:buSzPts val="1200"/>
                        <a:buFont typeface="Franklin Gothic"/>
                        <a:buChar char="●"/>
                      </a:pPr>
                      <a:r>
                        <a:rPr lang="en-NZ" sz="1200" u="none" cap="none" strike="noStrike">
                          <a:solidFill>
                            <a:srgbClr val="002387"/>
                          </a:solidFill>
                          <a:latin typeface="Franklin Gothic"/>
                          <a:ea typeface="Franklin Gothic"/>
                          <a:cs typeface="Franklin Gothic"/>
                          <a:sym typeface="Franklin Gothic"/>
                        </a:rPr>
                        <a:t>FF and EECA informing potential attendees</a:t>
                      </a:r>
                      <a:endParaRPr sz="1200" u="none" cap="none" strike="noStrike">
                        <a:solidFill>
                          <a:srgbClr val="002387"/>
                        </a:solidFill>
                        <a:latin typeface="Franklin Gothic"/>
                        <a:ea typeface="Franklin Gothic"/>
                        <a:cs typeface="Franklin Gothic"/>
                        <a:sym typeface="Franklin Gothic"/>
                      </a:endParaRPr>
                    </a:p>
                  </a:txBody>
                  <a:tcPr marT="8125" marB="8125" marR="8125" marL="8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737250">
                <a:tc>
                  <a:txBody>
                    <a:bodyPr/>
                    <a:lstStyle/>
                    <a:p>
                      <a:pPr indent="0" lvl="0" marL="36195" marR="0" rtl="0" algn="l">
                        <a:lnSpc>
                          <a:spcPct val="100000"/>
                        </a:lnSpc>
                        <a:spcBef>
                          <a:spcPts val="0"/>
                        </a:spcBef>
                        <a:spcAft>
                          <a:spcPts val="0"/>
                        </a:spcAft>
                        <a:buClr>
                          <a:srgbClr val="000000"/>
                        </a:buClr>
                        <a:buSzPts val="1200"/>
                        <a:buFont typeface="Arial"/>
                        <a:buNone/>
                      </a:pPr>
                      <a:r>
                        <a:rPr lang="en-NZ" sz="1200" u="none" cap="none" strike="noStrike">
                          <a:solidFill>
                            <a:srgbClr val="002387"/>
                          </a:solidFill>
                          <a:latin typeface="Franklin Gothic"/>
                          <a:ea typeface="Franklin Gothic"/>
                          <a:cs typeface="Franklin Gothic"/>
                          <a:sym typeface="Franklin Gothic"/>
                        </a:rPr>
                        <a:t>A stocktake of the existing flexible resources, their opportunities and beneficiaries</a:t>
                      </a:r>
                      <a:endParaRPr sz="1200" u="none" cap="none" strike="noStrike">
                        <a:solidFill>
                          <a:srgbClr val="002387"/>
                        </a:solidFill>
                        <a:latin typeface="Franklin Gothic"/>
                        <a:ea typeface="Franklin Gothic"/>
                        <a:cs typeface="Franklin Gothic"/>
                        <a:sym typeface="Franklin Gothic"/>
                      </a:endParaRPr>
                    </a:p>
                  </a:txBody>
                  <a:tcPr marT="54225" marB="54225" marR="54225" marL="542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36195" marR="0" rtl="0" algn="l">
                        <a:lnSpc>
                          <a:spcPct val="100000"/>
                        </a:lnSpc>
                        <a:spcBef>
                          <a:spcPts val="0"/>
                        </a:spcBef>
                        <a:spcAft>
                          <a:spcPts val="0"/>
                        </a:spcAft>
                        <a:buClr>
                          <a:srgbClr val="000000"/>
                        </a:buClr>
                        <a:buSzPts val="1200"/>
                        <a:buFont typeface="Arial"/>
                        <a:buNone/>
                      </a:pPr>
                      <a:r>
                        <a:rPr b="1" lang="en-NZ" sz="1200" u="none" cap="none" strike="noStrike">
                          <a:solidFill>
                            <a:srgbClr val="002387"/>
                          </a:solidFill>
                          <a:latin typeface="Franklin Gothic"/>
                          <a:ea typeface="Franklin Gothic"/>
                          <a:cs typeface="Franklin Gothic"/>
                          <a:sym typeface="Franklin Gothic"/>
                        </a:rPr>
                        <a:t>10 April</a:t>
                      </a:r>
                      <a:r>
                        <a:rPr lang="en-NZ" sz="1200" u="none" cap="none" strike="noStrike">
                          <a:solidFill>
                            <a:srgbClr val="002387"/>
                          </a:solidFill>
                          <a:latin typeface="Franklin Gothic"/>
                          <a:ea typeface="Franklin Gothic"/>
                          <a:cs typeface="Franklin Gothic"/>
                          <a:sym typeface="Franklin Gothic"/>
                        </a:rPr>
                        <a:t>: Members Workshop to review facts about flexibility resources, opportunities and incentives</a:t>
                      </a:r>
                      <a:endParaRPr sz="1200" u="none" cap="none" strike="noStrike">
                        <a:solidFill>
                          <a:srgbClr val="002387"/>
                        </a:solidFill>
                        <a:latin typeface="Franklin Gothic"/>
                        <a:ea typeface="Franklin Gothic"/>
                        <a:cs typeface="Franklin Gothic"/>
                        <a:sym typeface="Franklin Gothic"/>
                      </a:endParaRPr>
                    </a:p>
                  </a:txBody>
                  <a:tcPr marT="8125" marB="8125" marR="8125" marL="8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04800" lvl="0" marL="457200" marR="0" rtl="0" algn="l">
                        <a:lnSpc>
                          <a:spcPct val="100000"/>
                        </a:lnSpc>
                        <a:spcBef>
                          <a:spcPts val="0"/>
                        </a:spcBef>
                        <a:spcAft>
                          <a:spcPts val="0"/>
                        </a:spcAft>
                        <a:buClr>
                          <a:srgbClr val="002387"/>
                        </a:buClr>
                        <a:buSzPts val="1200"/>
                        <a:buFont typeface="Franklin Gothic"/>
                        <a:buChar char="●"/>
                      </a:pPr>
                      <a:r>
                        <a:rPr lang="en-NZ" sz="1200" u="none" cap="none" strike="noStrike">
                          <a:solidFill>
                            <a:srgbClr val="002387"/>
                          </a:solidFill>
                          <a:latin typeface="Franklin Gothic"/>
                          <a:ea typeface="Franklin Gothic"/>
                          <a:cs typeface="Franklin Gothic"/>
                          <a:sym typeface="Franklin Gothic"/>
                        </a:rPr>
                        <a:t>Workshop materials being developed)</a:t>
                      </a:r>
                      <a:endParaRPr b="1" sz="1200" u="none" cap="none" strike="noStrike">
                        <a:solidFill>
                          <a:srgbClr val="002387"/>
                        </a:solidFill>
                        <a:latin typeface="Franklin Gothic"/>
                        <a:ea typeface="Franklin Gothic"/>
                        <a:cs typeface="Franklin Gothic"/>
                        <a:sym typeface="Franklin Gothic"/>
                      </a:endParaRPr>
                    </a:p>
                  </a:txBody>
                  <a:tcPr marT="8125" marB="8125" marR="8125" marL="8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830525">
                <a:tc>
                  <a:txBody>
                    <a:bodyPr/>
                    <a:lstStyle/>
                    <a:p>
                      <a:pPr indent="0" lvl="0" marL="36195" marR="0" rtl="0" algn="l">
                        <a:lnSpc>
                          <a:spcPct val="100000"/>
                        </a:lnSpc>
                        <a:spcBef>
                          <a:spcPts val="0"/>
                        </a:spcBef>
                        <a:spcAft>
                          <a:spcPts val="0"/>
                        </a:spcAft>
                        <a:buClr>
                          <a:srgbClr val="000000"/>
                        </a:buClr>
                        <a:buSzPts val="1200"/>
                        <a:buFont typeface="Arial"/>
                        <a:buNone/>
                      </a:pPr>
                      <a:r>
                        <a:rPr lang="en-NZ" sz="1200" u="none" cap="none" strike="noStrike">
                          <a:solidFill>
                            <a:srgbClr val="002387"/>
                          </a:solidFill>
                          <a:latin typeface="Franklin Gothic"/>
                          <a:ea typeface="Franklin Gothic"/>
                          <a:cs typeface="Franklin Gothic"/>
                          <a:sym typeface="Franklin Gothic"/>
                        </a:rPr>
                        <a:t>Set the scene for digitalising the electricity ecosystem</a:t>
                      </a:r>
                      <a:endParaRPr sz="1200" u="none" cap="none" strike="noStrike">
                        <a:solidFill>
                          <a:srgbClr val="002387"/>
                        </a:solidFill>
                        <a:latin typeface="Franklin Gothic"/>
                        <a:ea typeface="Franklin Gothic"/>
                        <a:cs typeface="Franklin Gothic"/>
                        <a:sym typeface="Franklin Gothic"/>
                      </a:endParaRPr>
                    </a:p>
                  </a:txBody>
                  <a:tcPr marT="54225" marB="54225" marR="54225" marL="542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36195" marR="0" rtl="0" algn="l">
                        <a:lnSpc>
                          <a:spcPct val="100000"/>
                        </a:lnSpc>
                        <a:spcBef>
                          <a:spcPts val="0"/>
                        </a:spcBef>
                        <a:spcAft>
                          <a:spcPts val="0"/>
                        </a:spcAft>
                        <a:buClr>
                          <a:srgbClr val="000000"/>
                        </a:buClr>
                        <a:buSzPts val="1200"/>
                        <a:buFont typeface="Arial"/>
                        <a:buNone/>
                      </a:pPr>
                      <a:r>
                        <a:rPr b="1" lang="en-NZ" sz="1200" u="none" cap="none" strike="noStrike">
                          <a:solidFill>
                            <a:srgbClr val="002387"/>
                          </a:solidFill>
                          <a:latin typeface="Franklin Gothic"/>
                          <a:ea typeface="Franklin Gothic"/>
                          <a:cs typeface="Franklin Gothic"/>
                          <a:sym typeface="Franklin Gothic"/>
                        </a:rPr>
                        <a:t>During April</a:t>
                      </a:r>
                      <a:r>
                        <a:rPr lang="en-NZ" sz="1200" u="none" cap="none" strike="noStrike">
                          <a:solidFill>
                            <a:srgbClr val="002387"/>
                          </a:solidFill>
                          <a:latin typeface="Franklin Gothic"/>
                          <a:ea typeface="Franklin Gothic"/>
                          <a:cs typeface="Franklin Gothic"/>
                          <a:sym typeface="Franklin Gothic"/>
                        </a:rPr>
                        <a:t>: Desktop exercise to map existing data flows. Member input may be sought to prepare for the workshop in [target] late April</a:t>
                      </a:r>
                      <a:endParaRPr sz="1200" u="none" cap="none" strike="noStrike">
                        <a:solidFill>
                          <a:srgbClr val="002387"/>
                        </a:solidFill>
                        <a:latin typeface="Franklin Gothic"/>
                        <a:ea typeface="Franklin Gothic"/>
                        <a:cs typeface="Franklin Gothic"/>
                        <a:sym typeface="Franklin Gothic"/>
                      </a:endParaRPr>
                    </a:p>
                  </a:txBody>
                  <a:tcPr marT="8125" marB="8125" marR="8125" marL="8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04800" lvl="0" marL="457200" marR="0" rtl="0" algn="l">
                        <a:lnSpc>
                          <a:spcPct val="100000"/>
                        </a:lnSpc>
                        <a:spcBef>
                          <a:spcPts val="0"/>
                        </a:spcBef>
                        <a:spcAft>
                          <a:spcPts val="0"/>
                        </a:spcAft>
                        <a:buClr>
                          <a:srgbClr val="002387"/>
                        </a:buClr>
                        <a:buSzPts val="1200"/>
                        <a:buFont typeface="Franklin Gothic"/>
                        <a:buChar char="●"/>
                      </a:pPr>
                      <a:r>
                        <a:rPr lang="en-NZ" sz="1200" u="none" cap="none" strike="noStrike">
                          <a:solidFill>
                            <a:srgbClr val="002387"/>
                          </a:solidFill>
                          <a:latin typeface="Franklin Gothic"/>
                          <a:ea typeface="Franklin Gothic"/>
                          <a:cs typeface="Franklin Gothic"/>
                          <a:sym typeface="Franklin Gothic"/>
                        </a:rPr>
                        <a:t>Initial mapping to occur in early April. </a:t>
                      </a:r>
                      <a:endParaRPr sz="1200" u="none" cap="none" strike="noStrike">
                        <a:solidFill>
                          <a:srgbClr val="002387"/>
                        </a:solidFill>
                        <a:latin typeface="Franklin Gothic"/>
                        <a:ea typeface="Franklin Gothic"/>
                        <a:cs typeface="Franklin Gothic"/>
                        <a:sym typeface="Franklin Gothic"/>
                      </a:endParaRPr>
                    </a:p>
                    <a:p>
                      <a:pPr indent="-304800" lvl="0" marL="457200" marR="0" rtl="0" algn="l">
                        <a:lnSpc>
                          <a:spcPct val="100000"/>
                        </a:lnSpc>
                        <a:spcBef>
                          <a:spcPts val="300"/>
                        </a:spcBef>
                        <a:spcAft>
                          <a:spcPts val="0"/>
                        </a:spcAft>
                        <a:buClr>
                          <a:srgbClr val="002387"/>
                        </a:buClr>
                        <a:buSzPts val="1200"/>
                        <a:buFont typeface="Franklin Gothic"/>
                        <a:buChar char="●"/>
                      </a:pPr>
                      <a:r>
                        <a:rPr lang="en-NZ" sz="1200" u="none" cap="none" strike="noStrike">
                          <a:solidFill>
                            <a:srgbClr val="002387"/>
                          </a:solidFill>
                          <a:latin typeface="Franklin Gothic"/>
                          <a:ea typeface="Franklin Gothic"/>
                          <a:cs typeface="Franklin Gothic"/>
                          <a:sym typeface="Franklin Gothic"/>
                        </a:rPr>
                        <a:t>Workshop will be scheduled once outputs of the Many ways and Plausible future state tasks are available </a:t>
                      </a:r>
                      <a:endParaRPr sz="1200" u="none" cap="none" strike="noStrike">
                        <a:solidFill>
                          <a:srgbClr val="002387"/>
                        </a:solidFill>
                        <a:latin typeface="Franklin Gothic"/>
                        <a:ea typeface="Franklin Gothic"/>
                        <a:cs typeface="Franklin Gothic"/>
                        <a:sym typeface="Franklin Gothic"/>
                      </a:endParaRPr>
                    </a:p>
                  </a:txBody>
                  <a:tcPr marT="8125" marB="8125" marR="8125" marL="8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37825">
                <a:tc>
                  <a:txBody>
                    <a:bodyPr/>
                    <a:lstStyle/>
                    <a:p>
                      <a:pPr indent="0" lvl="0" marL="36195" marR="0" rtl="0" algn="l">
                        <a:lnSpc>
                          <a:spcPct val="100000"/>
                        </a:lnSpc>
                        <a:spcBef>
                          <a:spcPts val="0"/>
                        </a:spcBef>
                        <a:spcAft>
                          <a:spcPts val="0"/>
                        </a:spcAft>
                        <a:buClr>
                          <a:srgbClr val="000000"/>
                        </a:buClr>
                        <a:buSzPts val="1200"/>
                        <a:buFont typeface="Arial"/>
                        <a:buNone/>
                      </a:pPr>
                      <a:r>
                        <a:rPr lang="en-NZ" sz="1200" u="none" cap="none" strike="noStrike">
                          <a:solidFill>
                            <a:srgbClr val="002387"/>
                          </a:solidFill>
                          <a:latin typeface="Franklin Gothic"/>
                          <a:ea typeface="Franklin Gothic"/>
                          <a:cs typeface="Franklin Gothic"/>
                          <a:sym typeface="Franklin Gothic"/>
                        </a:rPr>
                        <a:t>Track progress with delivering the Flexibility Plan</a:t>
                      </a:r>
                      <a:endParaRPr sz="1200" u="none" cap="none" strike="noStrike">
                        <a:solidFill>
                          <a:srgbClr val="002387"/>
                        </a:solidFill>
                        <a:latin typeface="Franklin Gothic"/>
                        <a:ea typeface="Franklin Gothic"/>
                        <a:cs typeface="Franklin Gothic"/>
                        <a:sym typeface="Franklin Gothic"/>
                      </a:endParaRPr>
                    </a:p>
                  </a:txBody>
                  <a:tcPr marT="54225" marB="54225" marR="54225" marL="542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36195" marR="0" rtl="0" algn="l">
                        <a:lnSpc>
                          <a:spcPct val="100000"/>
                        </a:lnSpc>
                        <a:spcBef>
                          <a:spcPts val="0"/>
                        </a:spcBef>
                        <a:spcAft>
                          <a:spcPts val="0"/>
                        </a:spcAft>
                        <a:buClr>
                          <a:srgbClr val="000000"/>
                        </a:buClr>
                        <a:buSzPts val="1200"/>
                        <a:buFont typeface="Arial"/>
                        <a:buNone/>
                      </a:pPr>
                      <a:r>
                        <a:rPr b="1" lang="en-NZ" sz="1200" u="none" cap="none" strike="noStrike">
                          <a:solidFill>
                            <a:srgbClr val="002387"/>
                          </a:solidFill>
                          <a:latin typeface="Franklin Gothic"/>
                          <a:ea typeface="Franklin Gothic"/>
                          <a:cs typeface="Franklin Gothic"/>
                          <a:sym typeface="Franklin Gothic"/>
                        </a:rPr>
                        <a:t>During April</a:t>
                      </a:r>
                      <a:r>
                        <a:rPr lang="en-NZ" sz="1200" u="none" cap="none" strike="noStrike">
                          <a:solidFill>
                            <a:srgbClr val="002387"/>
                          </a:solidFill>
                          <a:latin typeface="Franklin Gothic"/>
                          <a:ea typeface="Franklin Gothic"/>
                          <a:cs typeface="Franklin Gothic"/>
                          <a:sym typeface="Franklin Gothic"/>
                        </a:rPr>
                        <a:t>: Requests for Member input on activities which inform/deliver steps</a:t>
                      </a:r>
                      <a:endParaRPr sz="1200" u="none" cap="none" strike="noStrike">
                        <a:solidFill>
                          <a:srgbClr val="002387"/>
                        </a:solidFill>
                        <a:latin typeface="Franklin Gothic"/>
                        <a:ea typeface="Franklin Gothic"/>
                        <a:cs typeface="Franklin Gothic"/>
                        <a:sym typeface="Franklin Gothic"/>
                      </a:endParaRPr>
                    </a:p>
                  </a:txBody>
                  <a:tcPr marT="8125" marB="8125" marR="8125" marL="8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04800" lvl="0" marL="457200" marR="0" rtl="0" algn="l">
                        <a:lnSpc>
                          <a:spcPct val="100000"/>
                        </a:lnSpc>
                        <a:spcBef>
                          <a:spcPts val="0"/>
                        </a:spcBef>
                        <a:spcAft>
                          <a:spcPts val="0"/>
                        </a:spcAft>
                        <a:buClr>
                          <a:srgbClr val="002387"/>
                        </a:buClr>
                        <a:buSzPts val="1200"/>
                        <a:buFont typeface="Franklin Gothic"/>
                        <a:buChar char="●"/>
                      </a:pPr>
                      <a:r>
                        <a:rPr lang="en-NZ" sz="1200" u="none" cap="none" strike="noStrike">
                          <a:solidFill>
                            <a:srgbClr val="002387"/>
                          </a:solidFill>
                          <a:latin typeface="Franklin Gothic"/>
                          <a:ea typeface="Franklin Gothic"/>
                          <a:cs typeface="Franklin Gothic"/>
                          <a:sym typeface="Franklin Gothic"/>
                        </a:rPr>
                        <a:t>Template developed. Member input will be sought during early April</a:t>
                      </a:r>
                      <a:endParaRPr b="1" sz="1200" u="none" cap="none" strike="noStrike">
                        <a:solidFill>
                          <a:srgbClr val="002387"/>
                        </a:solidFill>
                        <a:latin typeface="Franklin Gothic"/>
                        <a:ea typeface="Franklin Gothic"/>
                        <a:cs typeface="Franklin Gothic"/>
                        <a:sym typeface="Franklin Gothic"/>
                      </a:endParaRPr>
                    </a:p>
                  </a:txBody>
                  <a:tcPr marT="8125" marB="8125" marR="8125" marL="8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221" name="Google Shape;221;g26c8f5cc3f3_0_190"/>
          <p:cNvSpPr txBox="1"/>
          <p:nvPr>
            <p:ph type="title"/>
          </p:nvPr>
        </p:nvSpPr>
        <p:spPr>
          <a:xfrm>
            <a:off x="360000" y="25200"/>
            <a:ext cx="10482900" cy="828000"/>
          </a:xfrm>
          <a:prstGeom prst="rect">
            <a:avLst/>
          </a:prstGeom>
          <a:noFill/>
          <a:ln>
            <a:noFill/>
          </a:ln>
        </p:spPr>
        <p:txBody>
          <a:bodyPr anchorCtr="0" anchor="ctr" bIns="45700" lIns="91425" spcFirstLastPara="1" rIns="91425" wrap="square" tIns="45700">
            <a:normAutofit/>
          </a:bodyPr>
          <a:lstStyle/>
          <a:p>
            <a:pPr indent="0" lvl="0" marL="72000" marR="0" rtl="0" algn="l">
              <a:lnSpc>
                <a:spcPct val="90000"/>
              </a:lnSpc>
              <a:spcBef>
                <a:spcPts val="0"/>
              </a:spcBef>
              <a:spcAft>
                <a:spcPts val="0"/>
              </a:spcAft>
              <a:buSzPts val="1800"/>
              <a:buNone/>
            </a:pPr>
            <a:r>
              <a:rPr lang="en-NZ" sz="2400">
                <a:solidFill>
                  <a:srgbClr val="FF4331"/>
                </a:solidFill>
                <a:latin typeface="Franklin Gothic"/>
                <a:ea typeface="Franklin Gothic"/>
                <a:cs typeface="Franklin Gothic"/>
                <a:sym typeface="Franklin Gothic"/>
              </a:rPr>
              <a:t>5 Workplan update (2): workplan to do list</a:t>
            </a:r>
            <a:endParaRPr sz="2400">
              <a:solidFill>
                <a:srgbClr val="FF4331"/>
              </a:solidFill>
              <a:latin typeface="Franklin Gothic"/>
              <a:ea typeface="Franklin Gothic"/>
              <a:cs typeface="Franklin Gothic"/>
              <a:sym typeface="Franklin Gothic"/>
            </a:endParaRPr>
          </a:p>
        </p:txBody>
      </p:sp>
      <p:sp>
        <p:nvSpPr>
          <p:cNvPr id="222" name="Google Shape;222;g26c8f5cc3f3_0_190"/>
          <p:cNvSpPr txBox="1"/>
          <p:nvPr>
            <p:ph idx="1" type="body"/>
          </p:nvPr>
        </p:nvSpPr>
        <p:spPr>
          <a:xfrm>
            <a:off x="428550" y="720375"/>
            <a:ext cx="10732500" cy="494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300"/>
              </a:spcBef>
              <a:spcAft>
                <a:spcPts val="0"/>
              </a:spcAft>
              <a:buSzPts val="1800"/>
              <a:buNone/>
            </a:pPr>
            <a:r>
              <a:rPr b="1" lang="en-NZ" sz="1400">
                <a:latin typeface="Arial"/>
                <a:ea typeface="Arial"/>
                <a:cs typeface="Arial"/>
                <a:sym typeface="Arial"/>
              </a:rPr>
              <a:t>This </a:t>
            </a:r>
            <a:r>
              <a:rPr b="1" lang="en-NZ" sz="1400" u="sng">
                <a:latin typeface="Arial"/>
                <a:ea typeface="Arial"/>
                <a:cs typeface="Arial"/>
                <a:sym typeface="Arial"/>
              </a:rPr>
              <a:t>to do list</a:t>
            </a:r>
            <a:r>
              <a:rPr b="1" lang="en-NZ" sz="1400">
                <a:latin typeface="Arial"/>
                <a:ea typeface="Arial"/>
                <a:cs typeface="Arial"/>
                <a:sym typeface="Arial"/>
              </a:rPr>
              <a:t> will be updated and shared weekly</a:t>
            </a:r>
            <a:r>
              <a:rPr lang="en-NZ" sz="1400">
                <a:latin typeface="Arial"/>
                <a:ea typeface="Arial"/>
                <a:cs typeface="Arial"/>
                <a:sym typeface="Arial"/>
              </a:rPr>
              <a:t> to give Members a heads-up on what is coming</a:t>
            </a:r>
            <a:endParaRPr sz="1400">
              <a:latin typeface="Arial"/>
              <a:ea typeface="Arial"/>
              <a:cs typeface="Arial"/>
              <a:sym typeface="Arial"/>
            </a:endParaRPr>
          </a:p>
          <a:p>
            <a:pPr indent="0" lvl="0" marL="0" marR="0" rtl="0" algn="l">
              <a:lnSpc>
                <a:spcPct val="100000"/>
              </a:lnSpc>
              <a:spcBef>
                <a:spcPts val="300"/>
              </a:spcBef>
              <a:spcAft>
                <a:spcPts val="0"/>
              </a:spcAft>
              <a:buSzPts val="1440"/>
              <a:buNone/>
            </a:pPr>
            <a:r>
              <a:t/>
            </a:r>
            <a:endParaRPr sz="1400">
              <a:solidFill>
                <a:srgbClr val="002387"/>
              </a:solidFill>
              <a:latin typeface="Franklin Gothic"/>
              <a:ea typeface="Franklin Gothic"/>
              <a:cs typeface="Franklin Gothic"/>
              <a:sym typeface="Franklin Gothic"/>
            </a:endParaRPr>
          </a:p>
        </p:txBody>
      </p:sp>
      <p:sp>
        <p:nvSpPr>
          <p:cNvPr id="223" name="Google Shape;223;g26c8f5cc3f3_0_190"/>
          <p:cNvSpPr txBox="1"/>
          <p:nvPr/>
        </p:nvSpPr>
        <p:spPr>
          <a:xfrm>
            <a:off x="463850" y="6027550"/>
            <a:ext cx="1409100" cy="411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NZ" sz="1400" u="none" cap="none" strike="noStrike">
                <a:solidFill>
                  <a:srgbClr val="002387"/>
                </a:solidFill>
                <a:latin typeface="Franklin Gothic"/>
                <a:ea typeface="Franklin Gothic"/>
                <a:cs typeface="Franklin Gothic"/>
                <a:sym typeface="Franklin Gothic"/>
              </a:rPr>
              <a:t>At 27-03-24</a:t>
            </a:r>
            <a:endParaRPr b="0" i="0" sz="1400" u="none" cap="none" strike="noStrike">
              <a:solidFill>
                <a:srgbClr val="002387"/>
              </a:solidFill>
              <a:latin typeface="Franklin Gothic"/>
              <a:ea typeface="Franklin Gothic"/>
              <a:cs typeface="Franklin Gothic"/>
              <a:sym typeface="Franklin Gothic"/>
            </a:endParaRPr>
          </a:p>
        </p:txBody>
      </p:sp>
      <p:sp>
        <p:nvSpPr>
          <p:cNvPr id="224" name="Google Shape;224;g26c8f5cc3f3_0_190"/>
          <p:cNvSpPr txBox="1"/>
          <p:nvPr/>
        </p:nvSpPr>
        <p:spPr>
          <a:xfrm>
            <a:off x="5983100" y="6192175"/>
            <a:ext cx="4919100" cy="400200"/>
          </a:xfrm>
          <a:prstGeom prst="rect">
            <a:avLst/>
          </a:prstGeom>
          <a:noFill/>
          <a:ln>
            <a:noFill/>
          </a:ln>
        </p:spPr>
        <p:txBody>
          <a:bodyPr anchorCtr="0" anchor="t" bIns="91425" lIns="91425" spcFirstLastPara="1" rIns="91425" wrap="square" tIns="91425">
            <a:spAutoFit/>
          </a:bodyPr>
          <a:lstStyle/>
          <a:p>
            <a:pPr indent="0" lvl="0" marL="72000" marR="0" rtl="0" algn="l">
              <a:lnSpc>
                <a:spcPct val="100000"/>
              </a:lnSpc>
              <a:spcBef>
                <a:spcPts val="600"/>
              </a:spcBef>
              <a:spcAft>
                <a:spcPts val="0"/>
              </a:spcAft>
              <a:buClr>
                <a:schemeClr val="dk1"/>
              </a:buClr>
              <a:buSzPts val="1800"/>
              <a:buFont typeface="Arial"/>
              <a:buNone/>
            </a:pPr>
            <a:r>
              <a:rPr b="0" i="0" lang="en-NZ" sz="1400" u="none" cap="none" strike="noStrike">
                <a:solidFill>
                  <a:srgbClr val="FF0000"/>
                </a:solidFill>
                <a:latin typeface="Arial"/>
                <a:ea typeface="Arial"/>
                <a:cs typeface="Arial"/>
                <a:sym typeface="Arial"/>
              </a:rPr>
              <a:t>No action requested</a:t>
            </a:r>
            <a:endParaRPr b="0" i="0" sz="1400" u="none" cap="none" strike="noStrike">
              <a:solidFill>
                <a:srgbClr val="FF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12"/>
          <p:cNvSpPr txBox="1"/>
          <p:nvPr>
            <p:ph idx="12" type="sldNum"/>
          </p:nvPr>
        </p:nvSpPr>
        <p:spPr>
          <a:xfrm>
            <a:off x="11520000" y="6480000"/>
            <a:ext cx="5763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230" name="Google Shape;230;p12"/>
          <p:cNvSpPr txBox="1"/>
          <p:nvPr>
            <p:ph type="title"/>
          </p:nvPr>
        </p:nvSpPr>
        <p:spPr>
          <a:xfrm>
            <a:off x="719999" y="252000"/>
            <a:ext cx="11160000" cy="829200"/>
          </a:xfrm>
          <a:prstGeom prst="rect">
            <a:avLst/>
          </a:prstGeom>
          <a:noFill/>
          <a:ln>
            <a:noFill/>
          </a:ln>
        </p:spPr>
        <p:txBody>
          <a:bodyPr anchorCtr="0" anchor="ctr" bIns="45700" lIns="91425" spcFirstLastPara="1" rIns="91425" wrap="square" tIns="45700">
            <a:normAutofit/>
          </a:bodyPr>
          <a:lstStyle/>
          <a:p>
            <a:pPr indent="0" lvl="0" marL="72000" rtl="0" algn="l">
              <a:lnSpc>
                <a:spcPct val="90000"/>
              </a:lnSpc>
              <a:spcBef>
                <a:spcPts val="0"/>
              </a:spcBef>
              <a:spcAft>
                <a:spcPts val="0"/>
              </a:spcAft>
              <a:buClr>
                <a:srgbClr val="FF4331"/>
              </a:buClr>
              <a:buSzPts val="2400"/>
              <a:buFont typeface="Franklin Gothic"/>
              <a:buNone/>
            </a:pPr>
            <a:r>
              <a:rPr lang="en-NZ" sz="2400">
                <a:solidFill>
                  <a:srgbClr val="FF4331"/>
                </a:solidFill>
                <a:latin typeface="Franklin Gothic"/>
                <a:ea typeface="Franklin Gothic"/>
                <a:cs typeface="Franklin Gothic"/>
                <a:sym typeface="Franklin Gothic"/>
              </a:rPr>
              <a:t>5 Workplan update (3): progress with funding agreement deliverables</a:t>
            </a:r>
            <a:endParaRPr sz="2400">
              <a:solidFill>
                <a:srgbClr val="FF4331"/>
              </a:solidFill>
              <a:latin typeface="Franklin Gothic"/>
              <a:ea typeface="Franklin Gothic"/>
              <a:cs typeface="Franklin Gothic"/>
              <a:sym typeface="Franklin Gothic"/>
            </a:endParaRPr>
          </a:p>
        </p:txBody>
      </p:sp>
      <p:sp>
        <p:nvSpPr>
          <p:cNvPr id="231" name="Google Shape;231;p12"/>
          <p:cNvSpPr txBox="1"/>
          <p:nvPr>
            <p:ph idx="1" type="body"/>
          </p:nvPr>
        </p:nvSpPr>
        <p:spPr>
          <a:xfrm>
            <a:off x="720000" y="991825"/>
            <a:ext cx="10861800" cy="6093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800"/>
              </a:spcBef>
              <a:spcAft>
                <a:spcPts val="0"/>
              </a:spcAft>
              <a:buSzPts val="1800"/>
              <a:buNone/>
            </a:pPr>
            <a:r>
              <a:rPr lang="en-NZ" sz="1400">
                <a:solidFill>
                  <a:srgbClr val="002387"/>
                </a:solidFill>
                <a:latin typeface="Franklin Gothic"/>
                <a:ea typeface="Franklin Gothic"/>
                <a:cs typeface="Franklin Gothic"/>
                <a:sym typeface="Franklin Gothic"/>
              </a:rPr>
              <a:t>Update on progress with the deliverables listed in the funding agreement.</a:t>
            </a:r>
            <a:endParaRPr>
              <a:latin typeface="Franklin Gothic"/>
              <a:ea typeface="Franklin Gothic"/>
              <a:cs typeface="Franklin Gothic"/>
              <a:sym typeface="Franklin Gothic"/>
            </a:endParaRPr>
          </a:p>
          <a:p>
            <a:pPr indent="0" lvl="0" marL="0" rtl="0" algn="l">
              <a:lnSpc>
                <a:spcPct val="100000"/>
              </a:lnSpc>
              <a:spcBef>
                <a:spcPts val="0"/>
              </a:spcBef>
              <a:spcAft>
                <a:spcPts val="0"/>
              </a:spcAft>
              <a:buSzPts val="1800"/>
              <a:buNone/>
            </a:pPr>
            <a:r>
              <a:t/>
            </a:r>
            <a:endParaRPr sz="1400">
              <a:solidFill>
                <a:srgbClr val="002387"/>
              </a:solidFill>
              <a:latin typeface="Franklin Gothic"/>
              <a:ea typeface="Franklin Gothic"/>
              <a:cs typeface="Franklin Gothic"/>
              <a:sym typeface="Franklin Gothic"/>
            </a:endParaRPr>
          </a:p>
          <a:p>
            <a:pPr indent="0" lvl="0" marL="0" rtl="0" algn="l">
              <a:lnSpc>
                <a:spcPct val="100000"/>
              </a:lnSpc>
              <a:spcBef>
                <a:spcPts val="800"/>
              </a:spcBef>
              <a:spcAft>
                <a:spcPts val="0"/>
              </a:spcAft>
              <a:buSzPts val="1800"/>
              <a:buNone/>
            </a:pPr>
            <a:r>
              <a:rPr lang="en-NZ" sz="1400">
                <a:solidFill>
                  <a:srgbClr val="FF0000"/>
                </a:solidFill>
                <a:latin typeface="Arial"/>
                <a:ea typeface="Arial"/>
                <a:cs typeface="Arial"/>
                <a:sym typeface="Arial"/>
              </a:rPr>
              <a:t>No action requested</a:t>
            </a:r>
            <a:endParaRPr/>
          </a:p>
          <a:p>
            <a:pPr indent="0" lvl="0" marL="0" rtl="0" algn="l">
              <a:lnSpc>
                <a:spcPct val="100000"/>
              </a:lnSpc>
              <a:spcBef>
                <a:spcPts val="800"/>
              </a:spcBef>
              <a:spcAft>
                <a:spcPts val="0"/>
              </a:spcAft>
              <a:buSzPts val="1800"/>
              <a:buNone/>
            </a:pPr>
            <a:r>
              <a:t/>
            </a:r>
            <a:endParaRPr sz="1400">
              <a:solidFill>
                <a:srgbClr val="002387"/>
              </a:solidFill>
              <a:latin typeface="Arial"/>
              <a:ea typeface="Arial"/>
              <a:cs typeface="Arial"/>
              <a:sym typeface="Arial"/>
            </a:endParaRPr>
          </a:p>
        </p:txBody>
      </p:sp>
      <p:graphicFrame>
        <p:nvGraphicFramePr>
          <p:cNvPr id="232" name="Google Shape;232;p12"/>
          <p:cNvGraphicFramePr/>
          <p:nvPr/>
        </p:nvGraphicFramePr>
        <p:xfrm>
          <a:off x="612149" y="1923528"/>
          <a:ext cx="3000000" cy="3000000"/>
        </p:xfrm>
        <a:graphic>
          <a:graphicData uri="http://schemas.openxmlformats.org/drawingml/2006/table">
            <a:tbl>
              <a:tblPr>
                <a:noFill/>
                <a:tableStyleId>{03B15CC1-6ACB-4E21-B3B5-582E16E89322}</a:tableStyleId>
              </a:tblPr>
              <a:tblGrid>
                <a:gridCol w="4168675"/>
                <a:gridCol w="1295125"/>
                <a:gridCol w="5804050"/>
              </a:tblGrid>
              <a:tr h="316525">
                <a:tc>
                  <a:txBody>
                    <a:bodyPr/>
                    <a:lstStyle/>
                    <a:p>
                      <a:pPr indent="0" lvl="0" marL="0" marR="0" rtl="0" algn="l">
                        <a:lnSpc>
                          <a:spcPct val="100000"/>
                        </a:lnSpc>
                        <a:spcBef>
                          <a:spcPts val="0"/>
                        </a:spcBef>
                        <a:spcAft>
                          <a:spcPts val="0"/>
                        </a:spcAft>
                        <a:buClr>
                          <a:srgbClr val="000000"/>
                        </a:buClr>
                        <a:buSzPts val="1400"/>
                        <a:buFont typeface="Arial"/>
                        <a:buNone/>
                      </a:pPr>
                      <a:r>
                        <a:rPr b="0" i="0" lang="en-NZ" sz="1200" u="none" cap="none" strike="noStrike">
                          <a:solidFill>
                            <a:srgbClr val="EF4637"/>
                          </a:solidFill>
                          <a:latin typeface="Arial"/>
                          <a:ea typeface="Arial"/>
                          <a:cs typeface="Arial"/>
                          <a:sym typeface="Arial"/>
                        </a:rPr>
                        <a:t>Thing</a:t>
                      </a:r>
                      <a:endParaRPr b="0" i="0" sz="1200" u="none" cap="none" strike="noStrike">
                        <a:solidFill>
                          <a:srgbClr val="EF4637"/>
                        </a:solidFill>
                        <a:latin typeface="Arial"/>
                        <a:ea typeface="Arial"/>
                        <a:cs typeface="Arial"/>
                        <a:sym typeface="Arial"/>
                      </a:endParaRPr>
                    </a:p>
                  </a:txBody>
                  <a:tcPr marT="91425" marB="91425" marR="91425" marL="91425">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400"/>
                        <a:buFont typeface="Arial"/>
                        <a:buNone/>
                      </a:pPr>
                      <a:r>
                        <a:rPr b="0" i="0" lang="en-NZ" sz="1200" u="none" cap="none" strike="noStrike">
                          <a:solidFill>
                            <a:srgbClr val="EF4637"/>
                          </a:solidFill>
                          <a:latin typeface="Arial"/>
                          <a:ea typeface="Arial"/>
                          <a:cs typeface="Arial"/>
                          <a:sym typeface="Arial"/>
                        </a:rPr>
                        <a:t>Due date</a:t>
                      </a:r>
                      <a:endParaRPr b="0" i="0" sz="1200" u="none" cap="none" strike="noStrike">
                        <a:solidFill>
                          <a:srgbClr val="EF4637"/>
                        </a:solidFill>
                        <a:latin typeface="Arial"/>
                        <a:ea typeface="Arial"/>
                        <a:cs typeface="Arial"/>
                        <a:sym typeface="Arial"/>
                      </a:endParaRPr>
                    </a:p>
                  </a:txBody>
                  <a:tcPr marT="91425" marB="91425" marR="91425" marL="91425">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400"/>
                        <a:buFont typeface="Arial"/>
                        <a:buNone/>
                      </a:pPr>
                      <a:r>
                        <a:rPr b="0" i="0" lang="en-NZ" sz="1200" u="none" cap="none" strike="noStrike">
                          <a:solidFill>
                            <a:srgbClr val="EF4637"/>
                          </a:solidFill>
                          <a:latin typeface="Arial"/>
                          <a:ea typeface="Arial"/>
                          <a:cs typeface="Arial"/>
                          <a:sym typeface="Arial"/>
                        </a:rPr>
                        <a:t>Current state and expected delivery</a:t>
                      </a:r>
                      <a:endParaRPr b="0" i="0" sz="1200" u="none" cap="none" strike="noStrike">
                        <a:solidFill>
                          <a:srgbClr val="EF4637"/>
                        </a:solidFill>
                        <a:latin typeface="Arial"/>
                        <a:ea typeface="Arial"/>
                        <a:cs typeface="Arial"/>
                        <a:sym typeface="Arial"/>
                      </a:endParaRPr>
                    </a:p>
                  </a:txBody>
                  <a:tcPr marT="91425" marB="91425" marR="91425" marL="91425">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16525">
                <a:tc gridSpan="3">
                  <a:txBody>
                    <a:bodyPr/>
                    <a:lstStyle/>
                    <a:p>
                      <a:pPr indent="0" lvl="0" marL="0" marR="0" rtl="0" algn="l">
                        <a:lnSpc>
                          <a:spcPct val="100000"/>
                        </a:lnSpc>
                        <a:spcBef>
                          <a:spcPts val="0"/>
                        </a:spcBef>
                        <a:spcAft>
                          <a:spcPts val="0"/>
                        </a:spcAft>
                        <a:buClr>
                          <a:srgbClr val="000000"/>
                        </a:buClr>
                        <a:buSzPts val="1200"/>
                        <a:buFont typeface="Arial"/>
                        <a:buNone/>
                      </a:pPr>
                      <a:r>
                        <a:rPr b="0" lang="en-NZ" sz="1200" u="none" cap="none" strike="noStrike">
                          <a:solidFill>
                            <a:srgbClr val="002286"/>
                          </a:solidFill>
                          <a:latin typeface="Arial"/>
                          <a:ea typeface="Arial"/>
                          <a:cs typeface="Arial"/>
                          <a:sym typeface="Arial"/>
                        </a:rPr>
                        <a:t>Deliver an operating Knowledge Hub</a:t>
                      </a:r>
                      <a:endParaRPr b="0" sz="1200" u="none" cap="none" strike="noStrike">
                        <a:solidFill>
                          <a:srgbClr val="002286"/>
                        </a:solidFill>
                        <a:latin typeface="Arial"/>
                        <a:ea typeface="Arial"/>
                        <a:cs typeface="Arial"/>
                        <a:sym typeface="Arial"/>
                      </a:endParaRPr>
                    </a:p>
                  </a:txBody>
                  <a:tcPr marT="91425" marB="91425" marR="91425" marL="91425">
                    <a:lnT cap="flat" cmpd="sng" w="12700">
                      <a:solidFill>
                        <a:schemeClr val="dk1"/>
                      </a:solidFill>
                      <a:prstDash val="solid"/>
                      <a:round/>
                      <a:headEnd len="sm" w="sm" type="none"/>
                      <a:tailEnd len="sm" w="sm" type="none"/>
                    </a:lnT>
                  </a:tcPr>
                </a:tc>
                <a:tc hMerge="1"/>
                <a:tc hMerge="1"/>
              </a:tr>
              <a:tr h="316525">
                <a:tc>
                  <a:txBody>
                    <a:bodyPr/>
                    <a:lstStyle/>
                    <a:p>
                      <a:pPr indent="0" lvl="0" marL="0" marR="0" rtl="0" algn="l">
                        <a:lnSpc>
                          <a:spcPct val="100000"/>
                        </a:lnSpc>
                        <a:spcBef>
                          <a:spcPts val="0"/>
                        </a:spcBef>
                        <a:spcAft>
                          <a:spcPts val="0"/>
                        </a:spcAft>
                        <a:buClr>
                          <a:srgbClr val="000000"/>
                        </a:buClr>
                        <a:buSzPts val="1200"/>
                        <a:buFont typeface="Arial"/>
                        <a:buNone/>
                      </a:pPr>
                      <a:r>
                        <a:rPr lang="en-NZ" sz="1000" u="none" cap="none" strike="noStrike">
                          <a:solidFill>
                            <a:srgbClr val="002286"/>
                          </a:solidFill>
                          <a:latin typeface="Arial"/>
                          <a:ea typeface="Arial"/>
                          <a:cs typeface="Arial"/>
                          <a:sym typeface="Arial"/>
                        </a:rPr>
                        <a:t>1.1 Deliver a set of criteria and specifications for a knowledge hub…</a:t>
                      </a:r>
                      <a:endParaRPr sz="1000" u="none" cap="none" strike="noStrike">
                        <a:solidFill>
                          <a:srgbClr val="002286"/>
                        </a:solidFill>
                        <a:latin typeface="Arial"/>
                        <a:ea typeface="Arial"/>
                        <a:cs typeface="Arial"/>
                        <a:sym typeface="Arial"/>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200"/>
                        <a:buFont typeface="Arial"/>
                        <a:buNone/>
                      </a:pPr>
                      <a:r>
                        <a:rPr lang="en-NZ" sz="1000" u="none" cap="none" strike="noStrike">
                          <a:solidFill>
                            <a:srgbClr val="002286"/>
                          </a:solidFill>
                          <a:latin typeface="Arial"/>
                          <a:ea typeface="Arial"/>
                          <a:cs typeface="Arial"/>
                          <a:sym typeface="Arial"/>
                        </a:rPr>
                        <a:t>31 March 2024</a:t>
                      </a:r>
                      <a:endParaRPr sz="1000" u="none" cap="none" strike="noStrike">
                        <a:solidFill>
                          <a:srgbClr val="002286"/>
                        </a:solidFill>
                        <a:latin typeface="Arial"/>
                        <a:ea typeface="Arial"/>
                        <a:cs typeface="Arial"/>
                        <a:sym typeface="Arial"/>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200"/>
                        <a:buFont typeface="Arial"/>
                        <a:buNone/>
                      </a:pPr>
                      <a:r>
                        <a:rPr lang="en-NZ" sz="1000" u="none" cap="none" strike="noStrike">
                          <a:solidFill>
                            <a:srgbClr val="002286"/>
                          </a:solidFill>
                        </a:rPr>
                        <a:t>This is done. Criteria and specifications received from EEA 14/03. Sent to AA 27-03-24</a:t>
                      </a:r>
                      <a:r>
                        <a:rPr lang="en-NZ" sz="1000" u="none" cap="none" strike="noStrike">
                          <a:solidFill>
                            <a:srgbClr val="002286"/>
                          </a:solidFill>
                          <a:latin typeface="Arial"/>
                          <a:ea typeface="Arial"/>
                          <a:cs typeface="Arial"/>
                          <a:sym typeface="Arial"/>
                        </a:rPr>
                        <a:t> </a:t>
                      </a:r>
                      <a:endParaRPr sz="1000" u="none" cap="none" strike="noStrike">
                        <a:solidFill>
                          <a:srgbClr val="002286"/>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sz="1000" u="none" cap="none" strike="noStrike">
                        <a:solidFill>
                          <a:srgbClr val="002286"/>
                        </a:solidFill>
                        <a:latin typeface="Arial"/>
                        <a:ea typeface="Arial"/>
                        <a:cs typeface="Arial"/>
                        <a:sym typeface="Arial"/>
                      </a:endParaRPr>
                    </a:p>
                  </a:txBody>
                  <a:tcPr marT="91425" marB="91425" marR="91425" marL="91425"/>
                </a:tc>
              </a:tr>
              <a:tr h="316525">
                <a:tc>
                  <a:txBody>
                    <a:bodyPr/>
                    <a:lstStyle/>
                    <a:p>
                      <a:pPr indent="0" lvl="0" marL="0" marR="0" rtl="0" algn="l">
                        <a:lnSpc>
                          <a:spcPct val="100000"/>
                        </a:lnSpc>
                        <a:spcBef>
                          <a:spcPts val="0"/>
                        </a:spcBef>
                        <a:spcAft>
                          <a:spcPts val="0"/>
                        </a:spcAft>
                        <a:buClr>
                          <a:srgbClr val="000000"/>
                        </a:buClr>
                        <a:buSzPts val="1200"/>
                        <a:buFont typeface="Arial"/>
                        <a:buNone/>
                      </a:pPr>
                      <a:r>
                        <a:rPr lang="en-NZ" sz="1000" u="none" cap="none" strike="noStrike">
                          <a:solidFill>
                            <a:srgbClr val="002286"/>
                          </a:solidFill>
                          <a:latin typeface="Arial"/>
                          <a:ea typeface="Arial"/>
                          <a:cs typeface="Arial"/>
                          <a:sym typeface="Arial"/>
                        </a:rPr>
                        <a:t>1.2 Provide content and/or outputs to populate the knowledge hub</a:t>
                      </a:r>
                      <a:endParaRPr sz="1000" u="none" cap="none" strike="noStrike">
                        <a:solidFill>
                          <a:srgbClr val="002286"/>
                        </a:solidFill>
                        <a:latin typeface="Arial"/>
                        <a:ea typeface="Arial"/>
                        <a:cs typeface="Arial"/>
                        <a:sym typeface="Arial"/>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200"/>
                        <a:buFont typeface="Arial"/>
                        <a:buNone/>
                      </a:pPr>
                      <a:r>
                        <a:rPr lang="en-NZ" sz="1000" u="none" cap="none" strike="noStrike">
                          <a:solidFill>
                            <a:srgbClr val="002286"/>
                          </a:solidFill>
                          <a:latin typeface="Arial"/>
                          <a:ea typeface="Arial"/>
                          <a:cs typeface="Arial"/>
                          <a:sym typeface="Arial"/>
                        </a:rPr>
                        <a:t>See 3.2</a:t>
                      </a:r>
                      <a:endParaRPr sz="1000" u="none" cap="none" strike="noStrike">
                        <a:solidFill>
                          <a:srgbClr val="002286"/>
                        </a:solidFill>
                        <a:latin typeface="Arial"/>
                        <a:ea typeface="Arial"/>
                        <a:cs typeface="Arial"/>
                        <a:sym typeface="Arial"/>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200"/>
                        <a:buFont typeface="Arial"/>
                        <a:buNone/>
                      </a:pPr>
                      <a:r>
                        <a:rPr lang="en-NZ" sz="1000" u="none" cap="none" strike="noStrike">
                          <a:solidFill>
                            <a:srgbClr val="002286"/>
                          </a:solidFill>
                          <a:latin typeface="Arial"/>
                          <a:ea typeface="Arial"/>
                          <a:cs typeface="Arial"/>
                          <a:sym typeface="Arial"/>
                        </a:rPr>
                        <a:t>Underway. Existing FF content is being loaded to the website. The knowledge hub will provide a more functional option to load new content coming from workstreams, plus from other learning-by-doing, eg, FlexTalk, FNF</a:t>
                      </a:r>
                      <a:endParaRPr sz="1000" u="none" cap="none" strike="noStrike">
                        <a:solidFill>
                          <a:srgbClr val="002286"/>
                        </a:solidFill>
                        <a:latin typeface="Arial"/>
                        <a:ea typeface="Arial"/>
                        <a:cs typeface="Arial"/>
                        <a:sym typeface="Arial"/>
                      </a:endParaRPr>
                    </a:p>
                  </a:txBody>
                  <a:tcPr marT="91425" marB="91425" marR="91425" marL="91425"/>
                </a:tc>
              </a:tr>
              <a:tr h="474800">
                <a:tc>
                  <a:txBody>
                    <a:bodyPr/>
                    <a:lstStyle/>
                    <a:p>
                      <a:pPr indent="0" lvl="0" marL="0" marR="0" rtl="0" algn="l">
                        <a:lnSpc>
                          <a:spcPct val="100000"/>
                        </a:lnSpc>
                        <a:spcBef>
                          <a:spcPts val="0"/>
                        </a:spcBef>
                        <a:spcAft>
                          <a:spcPts val="0"/>
                        </a:spcAft>
                        <a:buClr>
                          <a:srgbClr val="000000"/>
                        </a:buClr>
                        <a:buSzPts val="1200"/>
                        <a:buFont typeface="Arial"/>
                        <a:buNone/>
                      </a:pPr>
                      <a:r>
                        <a:rPr lang="en-NZ" sz="1000" u="none" cap="none" strike="noStrike">
                          <a:solidFill>
                            <a:srgbClr val="002286"/>
                          </a:solidFill>
                          <a:latin typeface="Arial"/>
                          <a:ea typeface="Arial"/>
                          <a:cs typeface="Arial"/>
                          <a:sym typeface="Arial"/>
                        </a:rPr>
                        <a:t>1.3 Commission the development of the knowledge hub. A condition of final payment. </a:t>
                      </a:r>
                      <a:endParaRPr sz="1000" u="none" cap="none" strike="noStrike">
                        <a:solidFill>
                          <a:srgbClr val="002286"/>
                        </a:solidFill>
                        <a:latin typeface="Arial"/>
                        <a:ea typeface="Arial"/>
                        <a:cs typeface="Arial"/>
                        <a:sym typeface="Arial"/>
                      </a:endParaRPr>
                    </a:p>
                  </a:txBody>
                  <a:tcPr marT="91425" marB="91425" marR="91425" marL="91425">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rPr lang="en-NZ" sz="1000" u="none" cap="none" strike="noStrike">
                          <a:solidFill>
                            <a:srgbClr val="002286"/>
                          </a:solidFill>
                          <a:latin typeface="Arial"/>
                          <a:ea typeface="Arial"/>
                          <a:cs typeface="Arial"/>
                          <a:sym typeface="Arial"/>
                        </a:rPr>
                        <a:t>30 June 2024</a:t>
                      </a:r>
                      <a:endParaRPr sz="1000" u="none" cap="none" strike="noStrike">
                        <a:solidFill>
                          <a:srgbClr val="002286"/>
                        </a:solidFill>
                        <a:latin typeface="Arial"/>
                        <a:ea typeface="Arial"/>
                        <a:cs typeface="Arial"/>
                        <a:sym typeface="Arial"/>
                      </a:endParaRPr>
                    </a:p>
                  </a:txBody>
                  <a:tcPr marT="91425" marB="91425" marR="91425" marL="91425">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rPr lang="en-NZ" sz="1000" u="none" cap="none" strike="noStrike">
                          <a:solidFill>
                            <a:srgbClr val="002286"/>
                          </a:solidFill>
                        </a:rPr>
                        <a:t>Follows 1.1</a:t>
                      </a:r>
                      <a:r>
                        <a:rPr lang="en-NZ" sz="1000" u="none" cap="none" strike="noStrike">
                          <a:solidFill>
                            <a:srgbClr val="002286"/>
                          </a:solidFill>
                          <a:latin typeface="Arial"/>
                          <a:ea typeface="Arial"/>
                          <a:cs typeface="Arial"/>
                          <a:sym typeface="Arial"/>
                        </a:rPr>
                        <a:t>. Once the criteria/specifications are settled, we will </a:t>
                      </a:r>
                      <a:endParaRPr sz="1000" u="none" cap="none" strike="noStrike">
                        <a:solidFill>
                          <a:srgbClr val="002286"/>
                        </a:solidFill>
                        <a:latin typeface="Arial"/>
                        <a:ea typeface="Arial"/>
                        <a:cs typeface="Arial"/>
                        <a:sym typeface="Arial"/>
                      </a:endParaRPr>
                    </a:p>
                    <a:p>
                      <a:pPr indent="-333500" lvl="0" marL="360000" marR="0" rtl="0" algn="l">
                        <a:lnSpc>
                          <a:spcPct val="100000"/>
                        </a:lnSpc>
                        <a:spcBef>
                          <a:spcPts val="0"/>
                        </a:spcBef>
                        <a:spcAft>
                          <a:spcPts val="0"/>
                        </a:spcAft>
                        <a:buClr>
                          <a:srgbClr val="002286"/>
                        </a:buClr>
                        <a:buSzPts val="1000"/>
                        <a:buFont typeface="Franklin Gothic"/>
                        <a:buChar char="●"/>
                      </a:pPr>
                      <a:r>
                        <a:rPr lang="en-NZ" sz="1000" u="none" cap="none" strike="noStrike">
                          <a:solidFill>
                            <a:srgbClr val="002286"/>
                          </a:solidFill>
                          <a:latin typeface="Arial"/>
                          <a:ea typeface="Arial"/>
                          <a:cs typeface="Arial"/>
                          <a:sym typeface="Arial"/>
                        </a:rPr>
                        <a:t>document the relationship between the EEA and FF re: knowledge hub</a:t>
                      </a:r>
                      <a:endParaRPr sz="1000" u="none" cap="none" strike="noStrike">
                        <a:solidFill>
                          <a:srgbClr val="002286"/>
                        </a:solidFill>
                        <a:latin typeface="Arial"/>
                        <a:ea typeface="Arial"/>
                        <a:cs typeface="Arial"/>
                        <a:sym typeface="Arial"/>
                      </a:endParaRPr>
                    </a:p>
                    <a:p>
                      <a:pPr indent="-333500" lvl="0" marL="360000" marR="0" rtl="0" algn="l">
                        <a:lnSpc>
                          <a:spcPct val="100000"/>
                        </a:lnSpc>
                        <a:spcBef>
                          <a:spcPts val="0"/>
                        </a:spcBef>
                        <a:spcAft>
                          <a:spcPts val="0"/>
                        </a:spcAft>
                        <a:buClr>
                          <a:srgbClr val="002286"/>
                        </a:buClr>
                        <a:buSzPts val="1000"/>
                        <a:buFont typeface="Franklin Gothic"/>
                        <a:buChar char="●"/>
                      </a:pPr>
                      <a:r>
                        <a:rPr lang="en-NZ" sz="1000" u="none" cap="none" strike="noStrike">
                          <a:solidFill>
                            <a:srgbClr val="002286"/>
                          </a:solidFill>
                          <a:latin typeface="Arial"/>
                          <a:ea typeface="Arial"/>
                          <a:cs typeface="Arial"/>
                          <a:sym typeface="Arial"/>
                        </a:rPr>
                        <a:t>confirm implementation timeframe.</a:t>
                      </a:r>
                      <a:endParaRPr sz="1000" u="none" cap="none" strike="noStrike">
                        <a:solidFill>
                          <a:srgbClr val="002286"/>
                        </a:solidFill>
                        <a:latin typeface="Arial"/>
                        <a:ea typeface="Arial"/>
                        <a:cs typeface="Arial"/>
                        <a:sym typeface="Arial"/>
                      </a:endParaRPr>
                    </a:p>
                  </a:txBody>
                  <a:tcPr marT="91425" marB="91425" marR="91425" marL="91425">
                    <a:lnB cap="flat" cmpd="sng" w="12700">
                      <a:solidFill>
                        <a:schemeClr val="dk1"/>
                      </a:solidFill>
                      <a:prstDash val="solid"/>
                      <a:round/>
                      <a:headEnd len="sm" w="sm" type="none"/>
                      <a:tailEnd len="sm" w="sm" type="none"/>
                    </a:lnB>
                  </a:tcPr>
                </a:tc>
              </a:tr>
              <a:tr h="305025">
                <a:tc gridSpan="3">
                  <a:txBody>
                    <a:bodyPr/>
                    <a:lstStyle/>
                    <a:p>
                      <a:pPr indent="0" lvl="0" marL="0" marR="0" rtl="0" algn="l">
                        <a:lnSpc>
                          <a:spcPct val="100000"/>
                        </a:lnSpc>
                        <a:spcBef>
                          <a:spcPts val="0"/>
                        </a:spcBef>
                        <a:spcAft>
                          <a:spcPts val="0"/>
                        </a:spcAft>
                        <a:buClr>
                          <a:srgbClr val="000000"/>
                        </a:buClr>
                        <a:buSzPts val="1200"/>
                        <a:buFont typeface="Arial"/>
                        <a:buNone/>
                      </a:pPr>
                      <a:r>
                        <a:rPr b="0" lang="en-NZ" sz="1200" u="none" cap="none" strike="noStrike">
                          <a:solidFill>
                            <a:srgbClr val="002286"/>
                          </a:solidFill>
                          <a:latin typeface="Arial"/>
                          <a:ea typeface="Arial"/>
                          <a:cs typeface="Arial"/>
                          <a:sym typeface="Arial"/>
                        </a:rPr>
                        <a:t>Monitor and update the Flexibility Plan</a:t>
                      </a:r>
                      <a:endParaRPr b="0" sz="1200" u="none" cap="none" strike="noStrike">
                        <a:solidFill>
                          <a:srgbClr val="002286"/>
                        </a:solidFill>
                        <a:latin typeface="Arial"/>
                        <a:ea typeface="Arial"/>
                        <a:cs typeface="Arial"/>
                        <a:sym typeface="Arial"/>
                      </a:endParaRPr>
                    </a:p>
                  </a:txBody>
                  <a:tcPr marT="91425" marB="91425" marR="91425" marL="91425">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hMerge="1"/>
                <a:tc hMerge="1"/>
              </a:tr>
              <a:tr h="474800">
                <a:tc>
                  <a:txBody>
                    <a:bodyPr/>
                    <a:lstStyle/>
                    <a:p>
                      <a:pPr indent="0" lvl="0" marL="0" marR="0" rtl="0" algn="l">
                        <a:lnSpc>
                          <a:spcPct val="100000"/>
                        </a:lnSpc>
                        <a:spcBef>
                          <a:spcPts val="0"/>
                        </a:spcBef>
                        <a:spcAft>
                          <a:spcPts val="0"/>
                        </a:spcAft>
                        <a:buClr>
                          <a:srgbClr val="000000"/>
                        </a:buClr>
                        <a:buSzPts val="1200"/>
                        <a:buFont typeface="Arial"/>
                        <a:buNone/>
                      </a:pPr>
                      <a:r>
                        <a:rPr lang="en-NZ" sz="1000" u="none" cap="none" strike="noStrike">
                          <a:solidFill>
                            <a:srgbClr val="002286"/>
                          </a:solidFill>
                          <a:latin typeface="Arial"/>
                          <a:ea typeface="Arial"/>
                          <a:cs typeface="Arial"/>
                          <a:sym typeface="Arial"/>
                        </a:rPr>
                        <a:t>2.1 Maintain and update the Flexibility Plan…</a:t>
                      </a:r>
                      <a:endParaRPr sz="1000" u="none" cap="none" strike="noStrike">
                        <a:solidFill>
                          <a:srgbClr val="002286"/>
                        </a:solidFill>
                        <a:latin typeface="Arial"/>
                        <a:ea typeface="Arial"/>
                        <a:cs typeface="Arial"/>
                        <a:sym typeface="Arial"/>
                      </a:endParaRPr>
                    </a:p>
                  </a:txBody>
                  <a:tcPr marT="91425" marB="91425" marR="91425" marL="91425">
                    <a:lnT cap="flat" cmpd="sng" w="12700">
                      <a:solidFill>
                        <a:schemeClr val="dk1"/>
                      </a:solidFill>
                      <a:prstDash val="solid"/>
                      <a:round/>
                      <a:headEnd len="sm" w="sm" type="none"/>
                      <a:tailEnd len="sm" w="sm" type="none"/>
                    </a:lnT>
                  </a:tcPr>
                </a:tc>
                <a:tc>
                  <a:txBody>
                    <a:bodyPr/>
                    <a:lstStyle/>
                    <a:p>
                      <a:pPr indent="0" lvl="0" marL="0" marR="0" rtl="0" algn="l">
                        <a:lnSpc>
                          <a:spcPct val="100000"/>
                        </a:lnSpc>
                        <a:spcBef>
                          <a:spcPts val="0"/>
                        </a:spcBef>
                        <a:spcAft>
                          <a:spcPts val="0"/>
                        </a:spcAft>
                        <a:buClr>
                          <a:srgbClr val="000000"/>
                        </a:buClr>
                        <a:buSzPts val="1200"/>
                        <a:buFont typeface="Arial"/>
                        <a:buNone/>
                      </a:pPr>
                      <a:r>
                        <a:rPr lang="en-NZ" sz="1000" u="none" cap="none" strike="noStrike">
                          <a:solidFill>
                            <a:srgbClr val="002286"/>
                          </a:solidFill>
                          <a:latin typeface="Arial"/>
                          <a:ea typeface="Arial"/>
                          <a:cs typeface="Arial"/>
                          <a:sym typeface="Arial"/>
                        </a:rPr>
                        <a:t>ongoing</a:t>
                      </a:r>
                      <a:endParaRPr sz="1000" u="none" cap="none" strike="noStrike">
                        <a:solidFill>
                          <a:srgbClr val="002286"/>
                        </a:solidFill>
                        <a:latin typeface="Arial"/>
                        <a:ea typeface="Arial"/>
                        <a:cs typeface="Arial"/>
                        <a:sym typeface="Arial"/>
                      </a:endParaRPr>
                    </a:p>
                  </a:txBody>
                  <a:tcPr marT="91425" marB="91425" marR="91425" marL="91425">
                    <a:lnT cap="flat" cmpd="sng" w="12700">
                      <a:solidFill>
                        <a:schemeClr val="dk1"/>
                      </a:solidFill>
                      <a:prstDash val="solid"/>
                      <a:round/>
                      <a:headEnd len="sm" w="sm" type="none"/>
                      <a:tailEnd len="sm" w="sm" type="none"/>
                    </a:lnT>
                  </a:tcPr>
                </a:tc>
                <a:tc>
                  <a:txBody>
                    <a:bodyPr/>
                    <a:lstStyle/>
                    <a:p>
                      <a:pPr indent="0" lvl="0" marL="0" marR="0" rtl="0" algn="l">
                        <a:lnSpc>
                          <a:spcPct val="100000"/>
                        </a:lnSpc>
                        <a:spcBef>
                          <a:spcPts val="0"/>
                        </a:spcBef>
                        <a:spcAft>
                          <a:spcPts val="0"/>
                        </a:spcAft>
                        <a:buClr>
                          <a:srgbClr val="000000"/>
                        </a:buClr>
                        <a:buSzPts val="1200"/>
                        <a:buFont typeface="Arial"/>
                        <a:buNone/>
                      </a:pPr>
                      <a:r>
                        <a:rPr lang="en-NZ" sz="1000" u="none" cap="none" strike="noStrike">
                          <a:solidFill>
                            <a:srgbClr val="002286"/>
                          </a:solidFill>
                          <a:latin typeface="Arial"/>
                          <a:ea typeface="Arial"/>
                          <a:cs typeface="Arial"/>
                          <a:sym typeface="Arial"/>
                        </a:rPr>
                        <a:t>There is a dedicated workplan task to update the Flexibility Plan. </a:t>
                      </a:r>
                      <a:r>
                        <a:rPr lang="en-NZ" sz="1000" u="none" cap="none" strike="noStrike">
                          <a:solidFill>
                            <a:srgbClr val="002286"/>
                          </a:solidFill>
                        </a:rPr>
                        <a:t>U</a:t>
                      </a:r>
                      <a:r>
                        <a:rPr lang="en-NZ" sz="1000" u="none" cap="none" strike="noStrike">
                          <a:solidFill>
                            <a:srgbClr val="002286"/>
                          </a:solidFill>
                          <a:latin typeface="Arial"/>
                          <a:ea typeface="Arial"/>
                          <a:cs typeface="Arial"/>
                          <a:sym typeface="Arial"/>
                        </a:rPr>
                        <a:t>pdates are decided by Members at the AGM (or a SGM)</a:t>
                      </a:r>
                      <a:r>
                        <a:rPr lang="en-NZ" sz="1000" u="none" cap="none" strike="noStrike">
                          <a:solidFill>
                            <a:srgbClr val="002286"/>
                          </a:solidFill>
                        </a:rPr>
                        <a:t> and</a:t>
                      </a:r>
                      <a:r>
                        <a:rPr lang="en-NZ" sz="1000" u="none" cap="none" strike="noStrike">
                          <a:solidFill>
                            <a:srgbClr val="002286"/>
                          </a:solidFill>
                          <a:latin typeface="Arial"/>
                          <a:ea typeface="Arial"/>
                          <a:cs typeface="Arial"/>
                          <a:sym typeface="Arial"/>
                        </a:rPr>
                        <a:t> v2.0 will be available </a:t>
                      </a:r>
                      <a:r>
                        <a:rPr lang="en-NZ" sz="1000" u="none" cap="none" strike="noStrike">
                          <a:solidFill>
                            <a:srgbClr val="002286"/>
                          </a:solidFill>
                        </a:rPr>
                        <a:t>by about</a:t>
                      </a:r>
                      <a:r>
                        <a:rPr lang="en-NZ" sz="1000" u="none" cap="none" strike="noStrike">
                          <a:solidFill>
                            <a:srgbClr val="002286"/>
                          </a:solidFill>
                          <a:latin typeface="Arial"/>
                          <a:ea typeface="Arial"/>
                          <a:cs typeface="Arial"/>
                          <a:sym typeface="Arial"/>
                        </a:rPr>
                        <a:t> September 2024</a:t>
                      </a:r>
                      <a:endParaRPr sz="1000" u="none" cap="none" strike="noStrike">
                        <a:solidFill>
                          <a:srgbClr val="002286"/>
                        </a:solidFill>
                        <a:latin typeface="Arial"/>
                        <a:ea typeface="Arial"/>
                        <a:cs typeface="Arial"/>
                        <a:sym typeface="Arial"/>
                      </a:endParaRPr>
                    </a:p>
                  </a:txBody>
                  <a:tcPr marT="91425" marB="91425" marR="91425" marL="91425">
                    <a:lnT cap="flat" cmpd="sng" w="12700">
                      <a:solidFill>
                        <a:schemeClr val="dk1"/>
                      </a:solidFill>
                      <a:prstDash val="solid"/>
                      <a:round/>
                      <a:headEnd len="sm" w="sm" type="none"/>
                      <a:tailEnd len="sm" w="sm" type="none"/>
                    </a:lnT>
                  </a:tcPr>
                </a:tc>
              </a:tr>
              <a:tr h="474800">
                <a:tc>
                  <a:txBody>
                    <a:bodyPr/>
                    <a:lstStyle/>
                    <a:p>
                      <a:pPr indent="0" lvl="0" marL="0" marR="0" rtl="0" algn="l">
                        <a:lnSpc>
                          <a:spcPct val="100000"/>
                        </a:lnSpc>
                        <a:spcBef>
                          <a:spcPts val="0"/>
                        </a:spcBef>
                        <a:spcAft>
                          <a:spcPts val="0"/>
                        </a:spcAft>
                        <a:buClr>
                          <a:srgbClr val="000000"/>
                        </a:buClr>
                        <a:buSzPts val="1200"/>
                        <a:buFont typeface="Arial"/>
                        <a:buNone/>
                      </a:pPr>
                      <a:r>
                        <a:rPr lang="en-NZ" sz="1000" u="none" cap="none" strike="noStrike">
                          <a:solidFill>
                            <a:srgbClr val="002286"/>
                          </a:solidFill>
                          <a:latin typeface="Arial"/>
                          <a:ea typeface="Arial"/>
                          <a:cs typeface="Arial"/>
                          <a:sym typeface="Arial"/>
                        </a:rPr>
                        <a:t>2.2 Deliver 6-monthly progress reports…A condition of the final payment</a:t>
                      </a:r>
                      <a:endParaRPr sz="1000" u="none" cap="none" strike="noStrike">
                        <a:solidFill>
                          <a:srgbClr val="002286"/>
                        </a:solidFill>
                        <a:latin typeface="Arial"/>
                        <a:ea typeface="Arial"/>
                        <a:cs typeface="Arial"/>
                        <a:sym typeface="Arial"/>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200"/>
                        <a:buFont typeface="Arial"/>
                        <a:buNone/>
                      </a:pPr>
                      <a:r>
                        <a:rPr lang="en-NZ" sz="1000" u="none" cap="none" strike="noStrike">
                          <a:solidFill>
                            <a:srgbClr val="002286"/>
                          </a:solidFill>
                          <a:latin typeface="Arial"/>
                          <a:ea typeface="Arial"/>
                          <a:cs typeface="Arial"/>
                          <a:sym typeface="Arial"/>
                        </a:rPr>
                        <a:t>30 June 2024</a:t>
                      </a:r>
                      <a:endParaRPr sz="1000" u="none" cap="none" strike="noStrike">
                        <a:solidFill>
                          <a:srgbClr val="002286"/>
                        </a:solidFill>
                        <a:latin typeface="Arial"/>
                        <a:ea typeface="Arial"/>
                        <a:cs typeface="Arial"/>
                        <a:sym typeface="Arial"/>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200"/>
                        <a:buFont typeface="Arial"/>
                        <a:buNone/>
                      </a:pPr>
                      <a:r>
                        <a:rPr lang="en-NZ" sz="1000" u="none" cap="none" strike="noStrike">
                          <a:solidFill>
                            <a:srgbClr val="002286"/>
                          </a:solidFill>
                          <a:latin typeface="Arial"/>
                          <a:ea typeface="Arial"/>
                          <a:cs typeface="Arial"/>
                          <a:sym typeface="Arial"/>
                        </a:rPr>
                        <a:t>FF has committed to regular public progress reports and there is a dedicated workplan task. Timing is not decided, but likely to be sooner than July 2024. </a:t>
                      </a:r>
                      <a:r>
                        <a:rPr lang="en-NZ" sz="1000" u="none" cap="none" strike="noStrike">
                          <a:solidFill>
                            <a:srgbClr val="002286"/>
                          </a:solidFill>
                        </a:rPr>
                        <a:t>A review of progress is underway.</a:t>
                      </a:r>
                      <a:r>
                        <a:rPr lang="en-NZ" sz="1000" u="none" cap="none" strike="noStrike">
                          <a:solidFill>
                            <a:srgbClr val="002286"/>
                          </a:solidFill>
                          <a:latin typeface="Arial"/>
                          <a:ea typeface="Arial"/>
                          <a:cs typeface="Arial"/>
                          <a:sym typeface="Arial"/>
                        </a:rPr>
                        <a:t> </a:t>
                      </a:r>
                      <a:endParaRPr sz="1000" u="none" cap="none" strike="noStrike">
                        <a:solidFill>
                          <a:srgbClr val="002286"/>
                        </a:solidFill>
                        <a:latin typeface="Arial"/>
                        <a:ea typeface="Arial"/>
                        <a:cs typeface="Arial"/>
                        <a:sym typeface="Arial"/>
                      </a:endParaRPr>
                    </a:p>
                  </a:txBody>
                  <a:tcPr marT="91425" marB="91425" marR="91425" marL="91425"/>
                </a:tc>
              </a:tr>
              <a:tr h="474800">
                <a:tc>
                  <a:txBody>
                    <a:bodyPr/>
                    <a:lstStyle/>
                    <a:p>
                      <a:pPr indent="0" lvl="0" marL="0" marR="0" rtl="0" algn="l">
                        <a:lnSpc>
                          <a:spcPct val="100000"/>
                        </a:lnSpc>
                        <a:spcBef>
                          <a:spcPts val="0"/>
                        </a:spcBef>
                        <a:spcAft>
                          <a:spcPts val="0"/>
                        </a:spcAft>
                        <a:buClr>
                          <a:srgbClr val="000000"/>
                        </a:buClr>
                        <a:buSzPts val="1200"/>
                        <a:buFont typeface="Arial"/>
                        <a:buNone/>
                      </a:pPr>
                      <a:r>
                        <a:rPr lang="en-NZ" sz="1000" u="none" cap="none" strike="noStrike">
                          <a:solidFill>
                            <a:srgbClr val="002286"/>
                          </a:solidFill>
                          <a:latin typeface="Arial"/>
                          <a:ea typeface="Arial"/>
                          <a:cs typeface="Arial"/>
                          <a:sym typeface="Arial"/>
                        </a:rPr>
                        <a:t>2.3 Develop and maintain a list of priorities….[outlining actions with consensus and critical uncertainties]. A condition of 3rd payment</a:t>
                      </a:r>
                      <a:endParaRPr sz="1000" u="none" cap="none" strike="noStrike">
                        <a:solidFill>
                          <a:srgbClr val="002286"/>
                        </a:solidFill>
                        <a:latin typeface="Arial"/>
                        <a:ea typeface="Arial"/>
                        <a:cs typeface="Arial"/>
                        <a:sym typeface="Arial"/>
                      </a:endParaRPr>
                    </a:p>
                  </a:txBody>
                  <a:tcPr marT="91425" marB="91425" marR="91425" marL="91425">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rPr lang="en-NZ" sz="1000" u="none" cap="none" strike="noStrike">
                          <a:solidFill>
                            <a:srgbClr val="002286"/>
                          </a:solidFill>
                          <a:latin typeface="Arial"/>
                          <a:ea typeface="Arial"/>
                          <a:cs typeface="Arial"/>
                          <a:sym typeface="Arial"/>
                        </a:rPr>
                        <a:t>31 May 2024</a:t>
                      </a:r>
                      <a:endParaRPr sz="1000" u="none" cap="none" strike="noStrike">
                        <a:solidFill>
                          <a:srgbClr val="002286"/>
                        </a:solidFill>
                        <a:latin typeface="Arial"/>
                        <a:ea typeface="Arial"/>
                        <a:cs typeface="Arial"/>
                        <a:sym typeface="Arial"/>
                      </a:endParaRPr>
                    </a:p>
                  </a:txBody>
                  <a:tcPr marT="91425" marB="91425" marR="91425" marL="91425">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rPr lang="en-NZ" sz="1000" u="none" cap="none" strike="noStrike">
                          <a:solidFill>
                            <a:srgbClr val="002286"/>
                          </a:solidFill>
                          <a:latin typeface="Arial"/>
                          <a:ea typeface="Arial"/>
                          <a:cs typeface="Arial"/>
                          <a:sym typeface="Arial"/>
                        </a:rPr>
                        <a:t>The list of priorities is a function of the FlexForum workplan and workstream activities. A list of priorities will be in the next public progress report</a:t>
                      </a:r>
                      <a:endParaRPr sz="1000" u="none" cap="none" strike="noStrike">
                        <a:solidFill>
                          <a:srgbClr val="002286"/>
                        </a:solidFill>
                        <a:latin typeface="Arial"/>
                        <a:ea typeface="Arial"/>
                        <a:cs typeface="Arial"/>
                        <a:sym typeface="Arial"/>
                      </a:endParaRPr>
                    </a:p>
                  </a:txBody>
                  <a:tcPr marT="91425" marB="91425" marR="91425" marL="91425">
                    <a:lnB cap="flat" cmpd="sng" w="12700">
                      <a:solidFill>
                        <a:schemeClr val="dk1"/>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