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12192000"/>
  <p:notesSz cx="6858000" cy="9144000"/>
  <p:embeddedFontLst>
    <p:embeddedFont>
      <p:font typeface="Libre Franklin"/>
      <p:regular r:id="rId22"/>
      <p:bold r:id="rId23"/>
      <p:italic r:id="rId24"/>
      <p:boldItalic r:id="rId25"/>
    </p:embeddedFont>
    <p:embeddedFont>
      <p:font typeface="Franklin Gothic"/>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julS1lITnqMUOoz9tFqpMQbZI2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1CC04AD-043E-441E-AAAB-721244A7F706}">
  <a:tblStyle styleId="{31CC04AD-043E-441E-AAAB-721244A7F706}"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3A9BACD0-BEBC-4FD9-AC10-D298FCAC4B6D}" styleName="Table_1">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tcStyle>
        <a:fill>
          <a:solidFill>
            <a:schemeClr val="dk1">
              <a:alpha val="20000"/>
            </a:schemeClr>
          </a:solidFill>
        </a:fill>
      </a:tcStyle>
    </a:band1H>
    <a:band2H>
      <a:tcTxStyle b="off" i="off"/>
    </a:band2H>
    <a:band1V>
      <a:tcTxStyle b="off" i="off"/>
      <a:tcStyle>
        <a:fill>
          <a:solidFill>
            <a:schemeClr val="dk1">
              <a:alpha val="20000"/>
            </a:schemeClr>
          </a:solidFill>
        </a:fill>
      </a:tcStyle>
    </a:band1V>
    <a:band2V>
      <a:tcTxStyle b="off" i="off"/>
    </a:band2V>
    <a:lastCol>
      <a:tcTxStyle b="on" i="off"/>
    </a:lastCol>
    <a:firstCol>
      <a:tcTxStyle b="on" i="off"/>
    </a:firstCol>
    <a:lastRow>
      <a:tcTxStyle b="on" i="off"/>
      <a:tcStyle>
        <a:tcBdr>
          <a:top>
            <a:ln cap="flat" cmpd="sng" w="12700">
              <a:solidFill>
                <a:schemeClr val="dk1"/>
              </a:solidFill>
              <a:prstDash val="solid"/>
              <a:round/>
              <a:headEnd len="sm" w="sm" type="none"/>
              <a:tailEnd len="sm" w="sm" type="none"/>
            </a:ln>
          </a:top>
        </a:tcBdr>
        <a:fill>
          <a:solidFill>
            <a:srgbClr val="FFFFFF">
              <a:alpha val="0"/>
            </a:srgbClr>
          </a:solidFill>
        </a:fill>
      </a:tcStyle>
    </a:lastRow>
    <a:seCell>
      <a:tcTxStyle b="off" i="off"/>
    </a:seCell>
    <a:swCell>
      <a:tcTxStyle b="off" i="off"/>
    </a:swCell>
    <a:firstRow>
      <a:tcTxStyle b="on" i="off"/>
      <a:tcStyle>
        <a:tcBdr>
          <a:bottom>
            <a:ln cap="flat" cmpd="sng" w="12700">
              <a:solidFill>
                <a:schemeClr val="dk1"/>
              </a:solidFill>
              <a:prstDash val="solid"/>
              <a:round/>
              <a:headEnd len="sm" w="sm" type="none"/>
              <a:tailEnd len="sm" w="sm" type="none"/>
            </a:ln>
          </a:bottom>
        </a:tcBdr>
        <a:fill>
          <a:solidFill>
            <a:srgbClr val="FFFFFF">
              <a:alpha val="0"/>
            </a:srgbClr>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LibreFranklin-regular.fntdata"/><Relationship Id="rId21" Type="http://schemas.openxmlformats.org/officeDocument/2006/relationships/slide" Target="slides/slide16.xml"/><Relationship Id="rId24" Type="http://schemas.openxmlformats.org/officeDocument/2006/relationships/font" Target="fonts/LibreFranklin-italic.fntdata"/><Relationship Id="rId23" Type="http://schemas.openxmlformats.org/officeDocument/2006/relationships/font" Target="fonts/LibreFranklin-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FranklinGothic-bold.fntdata"/><Relationship Id="rId25" Type="http://schemas.openxmlformats.org/officeDocument/2006/relationships/font" Target="fonts/LibreFranklin-bold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NZ"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en-NZ"/>
              <a:t>Materials shared: 7 May 2024</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d18015aa6d_0_9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2d18015aa6d_0_9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NZ" sz="1000">
                <a:solidFill>
                  <a:srgbClr val="222222"/>
                </a:solidFill>
                <a:highlight>
                  <a:srgbClr val="FFFFFF"/>
                </a:highlight>
                <a:latin typeface="Franklin Gothic"/>
                <a:ea typeface="Franklin Gothic"/>
                <a:cs typeface="Franklin Gothic"/>
                <a:sym typeface="Franklin Gothic"/>
              </a:rPr>
              <a:t>Outcome from session with EA - Mark H will progress:</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Workshops – EA staff to attend where relevant</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FF input to EA work planning process – any assessment of the Flexibility Plan and priority items for the Authority would be useful in this</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Output from EA work planning process (May meeting in the calendar)</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EECA EV charging project – it sounds like this is something that will look to inform the EA work programme, so it would be a missed opportunity if we didn’t get involved in informing the scope so that it asks the right questions and provides recommendations in the most actionable way</a:t>
            </a:r>
            <a:endParaRPr sz="1000">
              <a:solidFill>
                <a:srgbClr val="222222"/>
              </a:solidFill>
              <a:highlight>
                <a:srgbClr val="FFFFFF"/>
              </a:highlight>
              <a:latin typeface="Franklin Gothic"/>
              <a:ea typeface="Franklin Gothic"/>
              <a:cs typeface="Franklin Gothic"/>
              <a:sym typeface="Franklin Gothic"/>
            </a:endParaRPr>
          </a:p>
          <a:p>
            <a:pPr indent="-292100" lvl="0" marL="457200" rtl="0" algn="l">
              <a:lnSpc>
                <a:spcPct val="115000"/>
              </a:lnSpc>
              <a:spcBef>
                <a:spcPts val="0"/>
              </a:spcBef>
              <a:spcAft>
                <a:spcPts val="0"/>
              </a:spcAft>
              <a:buClr>
                <a:srgbClr val="222222"/>
              </a:buClr>
              <a:buSzPts val="1000"/>
              <a:buFont typeface="Franklin Gothic"/>
              <a:buAutoNum type="arabicPeriod"/>
            </a:pPr>
            <a:r>
              <a:rPr lang="en-NZ" sz="1000">
                <a:solidFill>
                  <a:srgbClr val="222222"/>
                </a:solidFill>
                <a:highlight>
                  <a:srgbClr val="FFFFFF"/>
                </a:highlight>
                <a:latin typeface="Franklin Gothic"/>
                <a:ea typeface="Franklin Gothic"/>
                <a:cs typeface="Franklin Gothic"/>
                <a:sym typeface="Franklin Gothic"/>
              </a:rPr>
              <a:t>MOSP roadmaps – I think we’ll be ready to engage in this sort of discussion in 3-6 months based on the current rate of progress</a:t>
            </a:r>
            <a:endParaRPr sz="1000">
              <a:solidFill>
                <a:srgbClr val="222222"/>
              </a:solidFill>
              <a:highlight>
                <a:srgbClr val="FFFFFF"/>
              </a:highlight>
              <a:latin typeface="Franklin Gothic"/>
              <a:ea typeface="Franklin Gothic"/>
              <a:cs typeface="Franklin Gothic"/>
              <a:sym typeface="Franklin Gothic"/>
            </a:endParaRPr>
          </a:p>
          <a:p>
            <a:pPr indent="0" lvl="0" marL="158750" rtl="0" algn="l">
              <a:lnSpc>
                <a:spcPct val="100000"/>
              </a:lnSpc>
              <a:spcBef>
                <a:spcPts val="0"/>
              </a:spcBef>
              <a:spcAft>
                <a:spcPts val="0"/>
              </a:spcAft>
              <a:buClr>
                <a:schemeClr val="dk1"/>
              </a:buClr>
              <a:buSzPts val="1200"/>
              <a:buFont typeface="Calibri"/>
              <a:buNone/>
            </a:pPr>
            <a:r>
              <a:t/>
            </a:r>
            <a:endParaRPr sz="1000">
              <a:solidFill>
                <a:srgbClr val="1D1C1D"/>
              </a:solidFill>
              <a:highlight>
                <a:srgbClr val="FFFFFF"/>
              </a:highlight>
              <a:latin typeface="Franklin Gothic"/>
              <a:ea typeface="Franklin Gothic"/>
              <a:cs typeface="Franklin Gothic"/>
              <a:sym typeface="Franklin Gothic"/>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rPr lang="en-NZ"/>
              <a:t>Membership types =</a:t>
            </a:r>
            <a:endParaRPr/>
          </a:p>
          <a:p>
            <a:pPr indent="0" lvl="0" marL="158750" rtl="0" algn="l">
              <a:lnSpc>
                <a:spcPct val="100000"/>
              </a:lnSpc>
              <a:spcBef>
                <a:spcPts val="0"/>
              </a:spcBef>
              <a:spcAft>
                <a:spcPts val="0"/>
              </a:spcAft>
              <a:buClr>
                <a:schemeClr val="dk1"/>
              </a:buClr>
              <a:buSzPts val="1200"/>
              <a:buFont typeface="Calibri"/>
              <a:buNone/>
            </a:pPr>
            <a:r>
              <a:rPr lang="en-NZ"/>
              <a:t>a) individual who is a consumer </a:t>
            </a:r>
            <a:endParaRPr/>
          </a:p>
          <a:p>
            <a:pPr indent="0" lvl="0" marL="158750" rtl="0" algn="l">
              <a:lnSpc>
                <a:spcPct val="100000"/>
              </a:lnSpc>
              <a:spcBef>
                <a:spcPts val="0"/>
              </a:spcBef>
              <a:spcAft>
                <a:spcPts val="0"/>
              </a:spcAft>
              <a:buClr>
                <a:schemeClr val="dk1"/>
              </a:buClr>
              <a:buSzPts val="1200"/>
              <a:buFont typeface="Calibri"/>
              <a:buNone/>
            </a:pPr>
            <a:r>
              <a:rPr lang="en-NZ"/>
              <a:t>b) small organisation (annual revenue &lt;$5M)</a:t>
            </a:r>
            <a:endParaRPr/>
          </a:p>
          <a:p>
            <a:pPr indent="0" lvl="0" marL="158750" rtl="0" algn="l">
              <a:lnSpc>
                <a:spcPct val="100000"/>
              </a:lnSpc>
              <a:spcBef>
                <a:spcPts val="0"/>
              </a:spcBef>
              <a:spcAft>
                <a:spcPts val="0"/>
              </a:spcAft>
              <a:buClr>
                <a:schemeClr val="dk1"/>
              </a:buClr>
              <a:buSzPts val="1200"/>
              <a:buFont typeface="Calibri"/>
              <a:buNone/>
            </a:pPr>
            <a:r>
              <a:rPr lang="en-NZ"/>
              <a:t>c) organisation which is not small and not named in category d)</a:t>
            </a:r>
            <a:endParaRPr/>
          </a:p>
          <a:p>
            <a:pPr indent="0" lvl="0" marL="158750" rtl="0" algn="l">
              <a:lnSpc>
                <a:spcPct val="100000"/>
              </a:lnSpc>
              <a:spcBef>
                <a:spcPts val="0"/>
              </a:spcBef>
              <a:spcAft>
                <a:spcPts val="0"/>
              </a:spcAft>
              <a:buClr>
                <a:schemeClr val="dk1"/>
              </a:buClr>
              <a:buSzPts val="1200"/>
              <a:buFont typeface="Calibri"/>
              <a:buNone/>
            </a:pPr>
            <a:r>
              <a:rPr lang="en-NZ"/>
              <a:t>d) named organisations + distributors with &gt;100,000 ICPPs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d18015aa6d_0_17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g2d18015aa6d_0_1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d18015aa6d_0_20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6" name="Google Shape;126;g2d18015aa6d_0_2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d18015aa6d_0_2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g2d18015aa6d_0_2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sz="1000">
              <a:solidFill>
                <a:srgbClr val="1D1C1D"/>
              </a:solidFill>
              <a:highlight>
                <a:srgbClr val="FFFFFF"/>
              </a:highlight>
              <a:latin typeface="Franklin Gothic"/>
              <a:ea typeface="Franklin Gothic"/>
              <a:cs typeface="Franklin Gothic"/>
              <a:sym typeface="Franklin Gothic"/>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d283b88693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g2d283b88693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158750" rtl="0" algn="l">
              <a:lnSpc>
                <a:spcPct val="100000"/>
              </a:lnSpc>
              <a:spcBef>
                <a:spcPts val="0"/>
              </a:spcBef>
              <a:spcAft>
                <a:spcPts val="0"/>
              </a:spcAft>
              <a:buClr>
                <a:schemeClr val="dk1"/>
              </a:buClr>
              <a:buSzPts val="1200"/>
              <a:buFont typeface="Calibri"/>
              <a:buNone/>
            </a:pPr>
            <a:r>
              <a:t/>
            </a:r>
            <a:endParaRPr sz="1000">
              <a:solidFill>
                <a:srgbClr val="1D1C1D"/>
              </a:solidFill>
              <a:highlight>
                <a:srgbClr val="FFFFFF"/>
              </a:highlight>
              <a:latin typeface="Franklin Gothic"/>
              <a:ea typeface="Franklin Gothic"/>
              <a:cs typeface="Franklin Gothic"/>
              <a:sym typeface="Franklin Gothic"/>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8"/>
          <p:cNvSpPr/>
          <p:nvPr>
            <p:ph idx="2" type="pic"/>
          </p:nvPr>
        </p:nvSpPr>
        <p:spPr>
          <a:xfrm>
            <a:off x="5183188" y="987425"/>
            <a:ext cx="6172200" cy="4873625"/>
          </a:xfrm>
          <a:prstGeom prst="rect">
            <a:avLst/>
          </a:prstGeom>
          <a:noFill/>
          <a:ln>
            <a:noFill/>
          </a:ln>
        </p:spPr>
      </p:sp>
      <p:sp>
        <p:nvSpPr>
          <p:cNvPr id="68" name="Google Shape;68;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docs.google.com/document/d/1psPUu4dnYMGkAY_YDSY9gVyBfodnAwY7V6VnGx2teOE/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docs.google.com/spreadsheets/d/1zvGqWei0duCHQa2q0h5fQ_LIllgwj8MS/edit?usp=sharing&amp;ouid=110222831200802815266&amp;rtpof=true&amp;sd=tru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ocs.google.com/document/d/1FmLlEiDHPX50FYAf5QnZH-NEGAe4_XuT/edit?usp=sharing&amp;ouid=110222831200802815266&amp;rtpof=true&amp;sd=tru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b="0" l="0" r="0" t="0"/>
          <a:stretch/>
        </p:blipFill>
        <p:spPr>
          <a:xfrm>
            <a:off x="8416600" y="4632367"/>
            <a:ext cx="1535200" cy="1535200"/>
          </a:xfrm>
          <a:prstGeom prst="rect">
            <a:avLst/>
          </a:prstGeom>
          <a:noFill/>
          <a:ln>
            <a:noFill/>
          </a:ln>
        </p:spPr>
      </p:pic>
      <p:pic>
        <p:nvPicPr>
          <p:cNvPr id="89" name="Google Shape;89;p1"/>
          <p:cNvPicPr preferRelativeResize="0"/>
          <p:nvPr/>
        </p:nvPicPr>
        <p:blipFill rotWithShape="1">
          <a:blip r:embed="rId4">
            <a:alphaModFix/>
          </a:blip>
          <a:srcRect b="0" l="0" r="0" t="0"/>
          <a:stretch/>
        </p:blipFill>
        <p:spPr>
          <a:xfrm>
            <a:off x="10213133" y="4578933"/>
            <a:ext cx="1588632" cy="1588632"/>
          </a:xfrm>
          <a:prstGeom prst="rect">
            <a:avLst/>
          </a:prstGeom>
          <a:noFill/>
          <a:ln>
            <a:noFill/>
          </a:ln>
        </p:spPr>
      </p:pic>
      <p:pic>
        <p:nvPicPr>
          <p:cNvPr id="90" name="Google Shape;90;p1"/>
          <p:cNvPicPr preferRelativeResize="0"/>
          <p:nvPr/>
        </p:nvPicPr>
        <p:blipFill rotWithShape="1">
          <a:blip r:embed="rId5">
            <a:alphaModFix amt="6000"/>
          </a:blip>
          <a:srcRect b="15171" l="0" r="12242" t="12024"/>
          <a:stretch/>
        </p:blipFill>
        <p:spPr>
          <a:xfrm>
            <a:off x="3925331" y="1"/>
            <a:ext cx="8266669" cy="6858001"/>
          </a:xfrm>
          <a:prstGeom prst="rect">
            <a:avLst/>
          </a:prstGeom>
          <a:noFill/>
          <a:ln>
            <a:noFill/>
          </a:ln>
        </p:spPr>
      </p:pic>
      <p:sp>
        <p:nvSpPr>
          <p:cNvPr id="91" name="Google Shape;91;p1"/>
          <p:cNvSpPr txBox="1"/>
          <p:nvPr/>
        </p:nvSpPr>
        <p:spPr>
          <a:xfrm>
            <a:off x="487827" y="2107300"/>
            <a:ext cx="5601300" cy="2525100"/>
          </a:xfrm>
          <a:prstGeom prst="rect">
            <a:avLst/>
          </a:prstGeom>
          <a:noFill/>
          <a:ln>
            <a:noFill/>
          </a:ln>
        </p:spPr>
        <p:txBody>
          <a:bodyPr anchorCtr="0" anchor="t" bIns="121900" lIns="121900" spcFirstLastPara="1" rIns="121900" wrap="square" tIns="121900">
            <a:normAutofit/>
          </a:bodyPr>
          <a:lstStyle/>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FlexForum Steering Group</a:t>
            </a:r>
            <a:endParaRPr b="0" i="0" sz="2800" u="none" cap="none" strike="noStrike">
              <a:solidFill>
                <a:srgbClr val="000000"/>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Meeting agenda and context</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t/>
            </a:r>
            <a:endParaRPr b="1" i="0" sz="2800" u="none" cap="none" strike="noStrike">
              <a:solidFill>
                <a:srgbClr val="002387"/>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chemeClr val="dk1"/>
              </a:buClr>
              <a:buSzPts val="2800"/>
              <a:buFont typeface="Franklin Gothic"/>
              <a:buNone/>
            </a:pPr>
            <a:r>
              <a:rPr b="1" i="0" lang="en-NZ" sz="2800" u="none" cap="none" strike="noStrike">
                <a:solidFill>
                  <a:srgbClr val="002387"/>
                </a:solidFill>
                <a:latin typeface="Libre Franklin"/>
                <a:ea typeface="Libre Franklin"/>
                <a:cs typeface="Libre Franklin"/>
                <a:sym typeface="Libre Franklin"/>
              </a:rPr>
              <a:t>9 May 2024</a:t>
            </a:r>
            <a:endParaRPr b="0" i="0" sz="2800" u="none" cap="none" strike="noStrike">
              <a:solidFill>
                <a:srgbClr val="000000"/>
              </a:solidFill>
              <a:latin typeface="Libre Franklin"/>
              <a:ea typeface="Libre Franklin"/>
              <a:cs typeface="Libre Franklin"/>
              <a:sym typeface="Libre Frankli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2d18015aa6d_0_94"/>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NZ"/>
              <a:t>‹#›</a:t>
            </a:fld>
            <a:endParaRPr/>
          </a:p>
        </p:txBody>
      </p:sp>
      <p:sp>
        <p:nvSpPr>
          <p:cNvPr id="163" name="Google Shape;163;g2d18015aa6d_0_94"/>
          <p:cNvSpPr txBox="1"/>
          <p:nvPr>
            <p:ph type="title"/>
          </p:nvPr>
        </p:nvSpPr>
        <p:spPr>
          <a:xfrm>
            <a:off x="516000" y="114300"/>
            <a:ext cx="11160000" cy="6756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Engag</a:t>
            </a:r>
            <a:r>
              <a:rPr lang="en-NZ" sz="2400">
                <a:solidFill>
                  <a:srgbClr val="FF4331"/>
                </a:solidFill>
                <a:highlight>
                  <a:schemeClr val="lt1"/>
                </a:highlight>
                <a:latin typeface="Franklin Gothic"/>
                <a:ea typeface="Franklin Gothic"/>
                <a:cs typeface="Franklin Gothic"/>
                <a:sym typeface="Franklin Gothic"/>
              </a:rPr>
              <a:t>ement (3)</a:t>
            </a:r>
            <a:endParaRPr sz="2400">
              <a:solidFill>
                <a:srgbClr val="FF4331"/>
              </a:solidFill>
              <a:highlight>
                <a:schemeClr val="lt1"/>
              </a:highlight>
              <a:latin typeface="Franklin Gothic"/>
              <a:ea typeface="Franklin Gothic"/>
              <a:cs typeface="Franklin Gothic"/>
              <a:sym typeface="Franklin Gothic"/>
            </a:endParaRPr>
          </a:p>
        </p:txBody>
      </p:sp>
      <p:sp>
        <p:nvSpPr>
          <p:cNvPr id="164" name="Google Shape;164;g2d18015aa6d_0_94"/>
          <p:cNvSpPr txBox="1"/>
          <p:nvPr>
            <p:ph idx="1" type="body"/>
          </p:nvPr>
        </p:nvSpPr>
        <p:spPr>
          <a:xfrm>
            <a:off x="516000" y="844913"/>
            <a:ext cx="10910100" cy="5349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300"/>
              </a:spcBef>
              <a:spcAft>
                <a:spcPts val="0"/>
              </a:spcAft>
              <a:buClr>
                <a:schemeClr val="dk1"/>
              </a:buClr>
              <a:buSzPts val="1100"/>
              <a:buNone/>
            </a:pPr>
            <a:r>
              <a:rPr b="1" lang="en-NZ" sz="1400">
                <a:solidFill>
                  <a:srgbClr val="002387"/>
                </a:solidFill>
                <a:latin typeface="Arial"/>
                <a:ea typeface="Arial"/>
                <a:cs typeface="Arial"/>
                <a:sym typeface="Arial"/>
              </a:rPr>
              <a:t>Update on engagement activity since 4 April</a:t>
            </a:r>
            <a:endParaRPr sz="1400">
              <a:solidFill>
                <a:srgbClr val="002387"/>
              </a:solidFill>
              <a:latin typeface="Arial"/>
              <a:ea typeface="Arial"/>
              <a:cs typeface="Arial"/>
              <a:sym typeface="Arial"/>
            </a:endParaRPr>
          </a:p>
        </p:txBody>
      </p:sp>
      <p:graphicFrame>
        <p:nvGraphicFramePr>
          <p:cNvPr id="165" name="Google Shape;165;g2d18015aa6d_0_94"/>
          <p:cNvGraphicFramePr/>
          <p:nvPr/>
        </p:nvGraphicFramePr>
        <p:xfrm>
          <a:off x="640956" y="1379822"/>
          <a:ext cx="3000000" cy="3000000"/>
        </p:xfrm>
        <a:graphic>
          <a:graphicData uri="http://schemas.openxmlformats.org/drawingml/2006/table">
            <a:tbl>
              <a:tblPr>
                <a:noFill/>
                <a:tableStyleId>{3A9BACD0-BEBC-4FD9-AC10-D298FCAC4B6D}</a:tableStyleId>
              </a:tblPr>
              <a:tblGrid>
                <a:gridCol w="928975"/>
                <a:gridCol w="3410350"/>
                <a:gridCol w="2029475"/>
                <a:gridCol w="4791200"/>
              </a:tblGrid>
              <a:tr h="442300">
                <a:tc>
                  <a:txBody>
                    <a:bodyPr/>
                    <a:lstStyle/>
                    <a:p>
                      <a:pPr indent="0" lvl="0" marL="35560" marR="0" rtl="0" algn="ctr">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Date</a:t>
                      </a:r>
                      <a:endParaRPr b="0" i="0" sz="1200" u="none" cap="none" strike="noStrike">
                        <a:solidFill>
                          <a:srgbClr val="EF4637"/>
                        </a:solidFill>
                        <a:latin typeface="Arial"/>
                        <a:ea typeface="Arial"/>
                        <a:cs typeface="Arial"/>
                        <a:sym typeface="Arial"/>
                      </a:endParaRPr>
                    </a:p>
                  </a:txBody>
                  <a:tcPr marT="9525" marB="0" marR="9525" marL="9525" anchor="ctr">
                    <a:lnR cap="flat" cmpd="sng" w="12700">
                      <a:solidFill>
                        <a:schemeClr val="dk1"/>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Who</a:t>
                      </a:r>
                      <a:endParaRPr b="0" i="0" sz="1200" u="none" cap="none" strike="noStrike">
                        <a:solidFill>
                          <a:srgbClr val="EF4637"/>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R cap="flat" cmpd="sng" w="12700">
                      <a:solidFill>
                        <a:srgbClr val="000000"/>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FlexForum</a:t>
                      </a:r>
                      <a:endParaRPr b="0" sz="1200" u="none" cap="none" strike="noStrike">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chemeClr val="dk1"/>
                      </a:solidFill>
                      <a:prstDash val="solid"/>
                      <a:round/>
                      <a:headEnd len="sm" w="sm" type="none"/>
                      <a:tailEnd len="sm" w="sm" type="none"/>
                    </a:lnR>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What</a:t>
                      </a:r>
                      <a:endParaRPr b="0" i="0" sz="1200" u="none" cap="none" strike="noStrike">
                        <a:solidFill>
                          <a:srgbClr val="EF4637"/>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05-04-24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Electricity Authority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a:solidFill>
                            <a:srgbClr val="002286"/>
                          </a:solidFill>
                          <a:latin typeface="Arial"/>
                          <a:ea typeface="Arial"/>
                          <a:cs typeface="Arial"/>
                          <a:sym typeface="Arial"/>
                        </a:rPr>
                        <a:t>Secretariat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rPr lang="en-NZ" sz="1050" u="none" cap="none" strike="noStrike">
                          <a:solidFill>
                            <a:srgbClr val="002286"/>
                          </a:solidFill>
                          <a:latin typeface="Arial"/>
                          <a:ea typeface="Arial"/>
                          <a:cs typeface="Arial"/>
                          <a:sym typeface="Arial"/>
                        </a:rPr>
                        <a:t>FF activities and coordination with EA project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05-04-24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Thundergrid</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Clr>
                          <a:schemeClr val="dk1"/>
                        </a:buClr>
                        <a:buSzPts val="1200"/>
                        <a:buFont typeface="Arial"/>
                        <a:buNone/>
                      </a:pPr>
                      <a:r>
                        <a:rPr lang="en-NZ" sz="1050">
                          <a:solidFill>
                            <a:srgbClr val="002286"/>
                          </a:solidFill>
                          <a:latin typeface="Arial"/>
                          <a:ea typeface="Arial"/>
                          <a:cs typeface="Arial"/>
                          <a:sym typeface="Arial"/>
                        </a:rPr>
                        <a:t>Secretariat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FF activities and participation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09-04-24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Future Networks Forum leads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Conveners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FF workplan and opportunities to coordinate</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16-04-24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MBIE</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a:solidFill>
                            <a:srgbClr val="002286"/>
                          </a:solidFill>
                          <a:latin typeface="Arial"/>
                          <a:ea typeface="Arial"/>
                          <a:cs typeface="Arial"/>
                          <a:sym typeface="Arial"/>
                        </a:rPr>
                        <a:t>Chair</a:t>
                      </a:r>
                      <a:r>
                        <a:rPr lang="en-NZ" sz="1050" u="none" cap="none" strike="noStrike">
                          <a:solidFill>
                            <a:srgbClr val="002286"/>
                          </a:solidFill>
                          <a:latin typeface="Arial"/>
                          <a:ea typeface="Arial"/>
                          <a:cs typeface="Arial"/>
                          <a:sym typeface="Arial"/>
                        </a:rPr>
                        <a:t> and </a:t>
                      </a:r>
                      <a:r>
                        <a:rPr lang="en-NZ" sz="1050">
                          <a:solidFill>
                            <a:srgbClr val="002286"/>
                          </a:solidFill>
                          <a:latin typeface="Arial"/>
                          <a:ea typeface="Arial"/>
                          <a:cs typeface="Arial"/>
                          <a:sym typeface="Arial"/>
                        </a:rPr>
                        <a:t>Secretariat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Intro and discussion of FF/MBIE activities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30-03-24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ERANZ/ENA event</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Spoke with several prospective Members and partners about FF</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01-05-24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EECA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Follow up discussion of the potential new task for EECA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03-05-24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Consumer Advocacy Council</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Blueprint and future state task</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03-05-24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Framework</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Share insights on running FF</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07-05-24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IEGA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FF activities and opportunities to participate</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08-05-24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EA</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rtl="0" algn="l">
                        <a:spcBef>
                          <a:spcPts val="0"/>
                        </a:spcBef>
                        <a:spcAft>
                          <a:spcPts val="0"/>
                        </a:spcAft>
                        <a:buNone/>
                      </a:pPr>
                      <a:r>
                        <a:rPr lang="en-NZ" sz="1050">
                          <a:solidFill>
                            <a:srgbClr val="002286"/>
                          </a:solidFill>
                        </a:rPr>
                        <a:t>Secretariat</a:t>
                      </a:r>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Coordination and collaboration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r>
              <a:tr h="279750">
                <a:tc gridSpan="4">
                  <a:txBody>
                    <a:bodyPr/>
                    <a:lstStyle/>
                    <a:p>
                      <a:pPr indent="0" lvl="0" marL="72000" marR="0" rtl="0" algn="l">
                        <a:lnSpc>
                          <a:spcPct val="100000"/>
                        </a:lnSpc>
                        <a:spcBef>
                          <a:spcPts val="0"/>
                        </a:spcBef>
                        <a:spcAft>
                          <a:spcPts val="0"/>
                        </a:spcAft>
                        <a:buClr>
                          <a:srgbClr val="000000"/>
                        </a:buClr>
                        <a:buSzPts val="1200"/>
                        <a:buFont typeface="Arial"/>
                        <a:buNone/>
                      </a:pPr>
                      <a:r>
                        <a:rPr b="0" lang="en-NZ" sz="1200" u="none" cap="none" strike="noStrike">
                          <a:solidFill>
                            <a:srgbClr val="EF4637"/>
                          </a:solidFill>
                          <a:latin typeface="Arial"/>
                          <a:ea typeface="Arial"/>
                          <a:cs typeface="Arial"/>
                          <a:sym typeface="Arial"/>
                        </a:rPr>
                        <a:t>COMING UP</a:t>
                      </a:r>
                      <a:endParaRPr b="0" sz="1400" u="none" cap="none" strike="noStrike">
                        <a:solidFill>
                          <a:schemeClr val="dk1"/>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hMerge="1"/>
                <a:tc hMerge="1"/>
                <a:tc hMerge="1"/>
              </a:tr>
              <a:tr h="279750">
                <a:tc>
                  <a:txBody>
                    <a:bodyPr/>
                    <a:lstStyle/>
                    <a:p>
                      <a:pPr indent="0" lvl="0" marL="72000" marR="0" rtl="0" algn="ctr">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20-05-24</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Electricity Authority</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Conveners</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050"/>
                        <a:buFont typeface="Arial"/>
                        <a:buNone/>
                      </a:pPr>
                      <a:r>
                        <a:rPr lang="en-NZ" sz="1050" u="none" cap="none" strike="noStrike">
                          <a:solidFill>
                            <a:srgbClr val="002286"/>
                          </a:solidFill>
                          <a:latin typeface="Arial"/>
                          <a:ea typeface="Arial"/>
                          <a:cs typeface="Arial"/>
                          <a:sym typeface="Arial"/>
                        </a:rPr>
                        <a:t>Discuss draft EA workplan</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lt2"/>
                      </a:solidFill>
                      <a:prstDash val="solid"/>
                      <a:round/>
                      <a:headEnd len="sm" w="sm" type="none"/>
                      <a:tailEnd len="sm" w="sm" type="none"/>
                    </a:lnB>
                  </a:tcPr>
                </a:tc>
              </a:tr>
              <a:tr h="279750">
                <a:tc>
                  <a:txBody>
                    <a:bodyPr/>
                    <a:lstStyle/>
                    <a:p>
                      <a:pPr indent="0" lvl="0" marL="72000" marR="0" rtl="0" algn="ctr">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lt2"/>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highlight>
                          <a:srgbClr val="FFFF00"/>
                        </a:highlight>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72000" marR="0" rtl="0" algn="l">
                        <a:lnSpc>
                          <a:spcPct val="100000"/>
                        </a:lnSpc>
                        <a:spcBef>
                          <a:spcPts val="0"/>
                        </a:spcBef>
                        <a:spcAft>
                          <a:spcPts val="0"/>
                        </a:spcAft>
                        <a:buClr>
                          <a:srgbClr val="000000"/>
                        </a:buClr>
                        <a:buSzPts val="1200"/>
                        <a:buFont typeface="Arial"/>
                        <a:buNone/>
                      </a:pPr>
                      <a:r>
                        <a:t/>
                      </a:r>
                      <a:endParaRPr i="0"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050" u="none" cap="none" strike="noStrike">
                        <a:solidFill>
                          <a:srgbClr val="002286"/>
                        </a:solidFill>
                        <a:latin typeface="Arial"/>
                        <a:ea typeface="Arial"/>
                        <a:cs typeface="Arial"/>
                        <a:sym typeface="Arial"/>
                      </a:endParaRPr>
                    </a:p>
                  </a:txBody>
                  <a:tcPr marT="9525" marB="0" marR="9525" marL="9525" anchor="ctr">
                    <a:lnL cap="flat" cmpd="sng" w="9525">
                      <a:solidFill>
                        <a:schemeClr val="dk1"/>
                      </a:solidFill>
                      <a:prstDash val="solid"/>
                      <a:round/>
                      <a:headEnd len="sm" w="sm" type="none"/>
                      <a:tailEnd len="sm" w="sm" type="none"/>
                    </a:lnL>
                    <a:lnR cap="flat" cmpd="sng" w="9525">
                      <a:solidFill>
                        <a:schemeClr val="lt2"/>
                      </a:solidFill>
                      <a:prstDash val="solid"/>
                      <a:round/>
                      <a:headEnd len="sm" w="sm" type="none"/>
                      <a:tailEnd len="sm" w="sm" type="none"/>
                    </a:lnR>
                    <a:lnT cap="flat" cmpd="sng" w="12700">
                      <a:solidFill>
                        <a:schemeClr val="lt2"/>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166" name="Google Shape;166;g2d18015aa6d_0_94"/>
          <p:cNvSpPr txBox="1"/>
          <p:nvPr/>
        </p:nvSpPr>
        <p:spPr>
          <a:xfrm>
            <a:off x="6881850" y="332950"/>
            <a:ext cx="4919100" cy="4002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No action requested</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8"/>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72" name="Google Shape;172;p8"/>
          <p:cNvSpPr txBox="1"/>
          <p:nvPr>
            <p:ph type="title"/>
          </p:nvPr>
        </p:nvSpPr>
        <p:spPr>
          <a:xfrm>
            <a:off x="481500" y="103950"/>
            <a:ext cx="104829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6 Workplan </a:t>
            </a:r>
            <a:endParaRPr sz="2400">
              <a:solidFill>
                <a:srgbClr val="FF4331"/>
              </a:solidFill>
              <a:latin typeface="Franklin Gothic"/>
              <a:ea typeface="Franklin Gothic"/>
              <a:cs typeface="Franklin Gothic"/>
              <a:sym typeface="Franklin Gothic"/>
            </a:endParaRPr>
          </a:p>
        </p:txBody>
      </p:sp>
      <p:sp>
        <p:nvSpPr>
          <p:cNvPr id="173" name="Google Shape;173;p8"/>
          <p:cNvSpPr txBox="1"/>
          <p:nvPr>
            <p:ph idx="1" type="body"/>
          </p:nvPr>
        </p:nvSpPr>
        <p:spPr>
          <a:xfrm>
            <a:off x="481500" y="731100"/>
            <a:ext cx="11229000" cy="5748900"/>
          </a:xfrm>
          <a:prstGeom prst="rect">
            <a:avLst/>
          </a:prstGeom>
          <a:noFill/>
          <a:ln>
            <a:noFill/>
          </a:ln>
        </p:spPr>
        <p:txBody>
          <a:bodyPr anchorCtr="0" anchor="t" bIns="45700" lIns="91425" spcFirstLastPara="1" rIns="91425" wrap="square" tIns="45700">
            <a:noAutofit/>
          </a:bodyPr>
          <a:lstStyle/>
          <a:p>
            <a:pPr indent="0" lvl="0" marL="35999"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4895" lvl="0" marL="251997" rtl="0" algn="l">
              <a:lnSpc>
                <a:spcPct val="100000"/>
              </a:lnSpc>
              <a:spcBef>
                <a:spcPts val="3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Update on progress with the workplan and other FlexForum tasks</a:t>
            </a:r>
            <a:endParaRPr sz="1400">
              <a:solidFill>
                <a:srgbClr val="002387"/>
              </a:solidFill>
              <a:latin typeface="Franklin Gothic"/>
              <a:ea typeface="Franklin Gothic"/>
              <a:cs typeface="Franklin Gothic"/>
              <a:sym typeface="Franklin Gothic"/>
            </a:endParaRPr>
          </a:p>
          <a:p>
            <a:pPr indent="0" lvl="0" marL="0" rtl="0" algn="l">
              <a:lnSpc>
                <a:spcPct val="90000"/>
              </a:lnSpc>
              <a:spcBef>
                <a:spcPts val="1000"/>
              </a:spcBef>
              <a:spcAft>
                <a:spcPts val="0"/>
              </a:spcAft>
              <a:buSzPts val="1800"/>
              <a:buNone/>
            </a:pPr>
            <a:r>
              <a:t/>
            </a:r>
            <a:endParaRPr sz="1400">
              <a:latin typeface="Franklin Gothic"/>
              <a:ea typeface="Franklin Gothic"/>
              <a:cs typeface="Franklin Gothic"/>
              <a:sym typeface="Franklin Gothic"/>
            </a:endParaRPr>
          </a:p>
          <a:p>
            <a:pPr indent="0" lvl="0" marL="35999" marR="0" rtl="0" algn="l">
              <a:lnSpc>
                <a:spcPct val="100000"/>
              </a:lnSpc>
              <a:spcBef>
                <a:spcPts val="300"/>
              </a:spcBef>
              <a:spcAft>
                <a:spcPts val="0"/>
              </a:spcAft>
              <a:buSzPts val="1800"/>
              <a:buNone/>
            </a:pPr>
            <a:r>
              <a:rPr b="1" lang="en-NZ" sz="1400">
                <a:solidFill>
                  <a:srgbClr val="002387"/>
                </a:solidFill>
                <a:latin typeface="Franklin Gothic"/>
                <a:ea typeface="Franklin Gothic"/>
                <a:cs typeface="Franklin Gothic"/>
                <a:sym typeface="Franklin Gothic"/>
              </a:rPr>
              <a:t>Update on progress with the Workplan and other FlexForum tasks</a:t>
            </a:r>
            <a:endParaRPr b="1" sz="1400">
              <a:solidFill>
                <a:srgbClr val="002387"/>
              </a:solidFill>
              <a:latin typeface="Franklin Gothic"/>
              <a:ea typeface="Franklin Gothic"/>
              <a:cs typeface="Franklin Gothic"/>
              <a:sym typeface="Franklin Gothic"/>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Franklin Gothic"/>
                <a:ea typeface="Franklin Gothic"/>
                <a:cs typeface="Franklin Gothic"/>
                <a:sym typeface="Franklin Gothic"/>
              </a:rPr>
              <a:t>the</a:t>
            </a:r>
            <a:r>
              <a:rPr lang="en-NZ" sz="1400">
                <a:solidFill>
                  <a:srgbClr val="002286"/>
                </a:solidFill>
                <a:latin typeface="Franklin Gothic"/>
                <a:ea typeface="Franklin Gothic"/>
                <a:cs typeface="Franklin Gothic"/>
                <a:sym typeface="Franklin Gothic"/>
              </a:rPr>
              <a:t> </a:t>
            </a:r>
            <a:r>
              <a:rPr lang="en-NZ" sz="1400" u="sng">
                <a:solidFill>
                  <a:schemeClr val="hlink"/>
                </a:solidFill>
                <a:latin typeface="Franklin Gothic"/>
                <a:ea typeface="Franklin Gothic"/>
                <a:cs typeface="Franklin Gothic"/>
                <a:sym typeface="Franklin Gothic"/>
                <a:hlinkClick r:id="rId3"/>
              </a:rPr>
              <a:t>Workplan and task Tracker</a:t>
            </a:r>
            <a:r>
              <a:rPr lang="en-NZ" sz="1400">
                <a:solidFill>
                  <a:srgbClr val="002286"/>
                </a:solidFill>
                <a:latin typeface="Franklin Gothic"/>
                <a:ea typeface="Franklin Gothic"/>
                <a:cs typeface="Franklin Gothic"/>
                <a:sym typeface="Franklin Gothic"/>
              </a:rPr>
              <a:t> sets </a:t>
            </a:r>
            <a:r>
              <a:rPr lang="en-NZ" sz="1400">
                <a:solidFill>
                  <a:srgbClr val="002387"/>
                </a:solidFill>
                <a:latin typeface="Arial"/>
                <a:ea typeface="Arial"/>
                <a:cs typeface="Arial"/>
                <a:sym typeface="Arial"/>
              </a:rPr>
              <a:t>out</a:t>
            </a:r>
            <a:r>
              <a:rPr lang="en-NZ" sz="1400">
                <a:solidFill>
                  <a:srgbClr val="002286"/>
                </a:solidFill>
                <a:latin typeface="Franklin Gothic"/>
                <a:ea typeface="Franklin Gothic"/>
                <a:cs typeface="Franklin Gothic"/>
                <a:sym typeface="Franklin Gothic"/>
              </a:rPr>
              <a:t> progress for workplan and FlexForum tasks [this document remains a work in progress] </a:t>
            </a:r>
            <a:endParaRPr sz="1400">
              <a:solidFill>
                <a:srgbClr val="002286"/>
              </a:solidFill>
              <a:latin typeface="Franklin Gothic"/>
              <a:ea typeface="Franklin Gothic"/>
              <a:cs typeface="Franklin Gothic"/>
              <a:sym typeface="Franklin Gothic"/>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286"/>
                </a:solidFill>
                <a:latin typeface="Franklin Gothic"/>
                <a:ea typeface="Franklin Gothic"/>
                <a:cs typeface="Franklin Gothic"/>
                <a:sym typeface="Franklin Gothic"/>
              </a:rPr>
              <a:t>other FlexForum tasks due this month are</a:t>
            </a:r>
            <a:endParaRPr sz="1400">
              <a:solidFill>
                <a:srgbClr val="002286"/>
              </a:solidFill>
              <a:latin typeface="Franklin Gothic"/>
              <a:ea typeface="Franklin Gothic"/>
              <a:cs typeface="Franklin Gothic"/>
              <a:sym typeface="Franklin Gothic"/>
            </a:endParaRPr>
          </a:p>
          <a:p>
            <a:pPr indent="-256199" lvl="1" marL="630000" marR="0" rtl="0" algn="l">
              <a:lnSpc>
                <a:spcPct val="100000"/>
              </a:lnSpc>
              <a:spcBef>
                <a:spcPts val="600"/>
              </a:spcBef>
              <a:spcAft>
                <a:spcPts val="0"/>
              </a:spcAft>
              <a:buClr>
                <a:srgbClr val="002286"/>
              </a:buClr>
              <a:buSzPts val="1200"/>
              <a:buFont typeface="Franklin Gothic"/>
              <a:buChar char="•"/>
            </a:pPr>
            <a:r>
              <a:rPr lang="en-NZ" sz="1200">
                <a:solidFill>
                  <a:srgbClr val="002387"/>
                </a:solidFill>
                <a:latin typeface="Franklin Gothic"/>
                <a:ea typeface="Franklin Gothic"/>
                <a:cs typeface="Franklin Gothic"/>
                <a:sym typeface="Franklin Gothic"/>
              </a:rPr>
              <a:t>2.3 Develop and maintain a list of priorities that help navigate alignment and divergence between members’ views as follows: 1. Consensus areas where the FlexForum agrees immediate action is required and what form that action should take; and 2. Critical uncertainties – i.e. areas of uncertainty where perspectives are not aligned currently but further work to gather the evidence to further advance these issues is required including via pilots, workshops etc. The outcomes of this area might take the form of presenting contrasting views to a regulator to consider in its decision making process. Due by 31 May 2024.</a:t>
            </a:r>
            <a:endParaRPr sz="1200">
              <a:solidFill>
                <a:srgbClr val="002387"/>
              </a:solidFill>
              <a:latin typeface="Franklin Gothic"/>
              <a:ea typeface="Franklin Gothic"/>
              <a:cs typeface="Franklin Gothic"/>
              <a:sym typeface="Franklin Gothic"/>
            </a:endParaRPr>
          </a:p>
          <a:p>
            <a:pPr indent="0" lvl="0" marL="630000" marR="0" rtl="0" algn="l">
              <a:lnSpc>
                <a:spcPct val="100000"/>
              </a:lnSpc>
              <a:spcBef>
                <a:spcPts val="600"/>
              </a:spcBef>
              <a:spcAft>
                <a:spcPts val="0"/>
              </a:spcAft>
              <a:buSzPts val="1800"/>
              <a:buNone/>
            </a:pPr>
            <a:r>
              <a:rPr lang="en-NZ" sz="1200">
                <a:solidFill>
                  <a:srgbClr val="002387"/>
                </a:solidFill>
                <a:latin typeface="Franklin Gothic"/>
                <a:ea typeface="Franklin Gothic"/>
                <a:cs typeface="Franklin Gothic"/>
                <a:sym typeface="Franklin Gothic"/>
              </a:rPr>
              <a:t>The current list of actions and extent of consensus was developed between March and August 2023 [refer assessment of the urgency of each task]. The progress report process and developing the future state will inform an update to this list.  </a:t>
            </a:r>
            <a:endParaRPr sz="1200">
              <a:solidFill>
                <a:srgbClr val="002387"/>
              </a:solidFill>
              <a:latin typeface="Franklin Gothic"/>
              <a:ea typeface="Franklin Gothic"/>
              <a:cs typeface="Franklin Gothic"/>
              <a:sym typeface="Franklin Gothic"/>
            </a:endParaRPr>
          </a:p>
          <a:p>
            <a:pPr indent="-256199" lvl="1" marL="630000" marR="0" rtl="0" algn="l">
              <a:lnSpc>
                <a:spcPct val="100000"/>
              </a:lnSpc>
              <a:spcBef>
                <a:spcPts val="600"/>
              </a:spcBef>
              <a:spcAft>
                <a:spcPts val="0"/>
              </a:spcAft>
              <a:buClr>
                <a:srgbClr val="002286"/>
              </a:buClr>
              <a:buSzPts val="1200"/>
              <a:buFont typeface="Franklin Gothic"/>
              <a:buChar char="•"/>
            </a:pPr>
            <a:r>
              <a:rPr lang="en-NZ" sz="1200">
                <a:solidFill>
                  <a:srgbClr val="002387"/>
                </a:solidFill>
                <a:latin typeface="Franklin Gothic"/>
                <a:ea typeface="Franklin Gothic"/>
                <a:cs typeface="Franklin Gothic"/>
                <a:sym typeface="Franklin Gothic"/>
              </a:rPr>
              <a:t>3.3 Develop a FlexForum engagement plan. By 31 May 2024. See earlier item.</a:t>
            </a:r>
            <a:endParaRPr sz="12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286"/>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286"/>
              </a:solidFill>
              <a:latin typeface="Franklin Gothic"/>
              <a:ea typeface="Franklin Gothic"/>
              <a:cs typeface="Franklin Gothic"/>
              <a:sym typeface="Franklin Gothic"/>
            </a:endParaRPr>
          </a:p>
          <a:p>
            <a:pPr indent="0" lvl="0" marL="35999" marR="0" rtl="0" algn="l">
              <a:lnSpc>
                <a:spcPct val="100000"/>
              </a:lnSpc>
              <a:spcBef>
                <a:spcPts val="300"/>
              </a:spcBef>
              <a:spcAft>
                <a:spcPts val="0"/>
              </a:spcAft>
              <a:buSzPts val="1800"/>
              <a:buNone/>
            </a:pPr>
            <a:r>
              <a:t/>
            </a:r>
            <a:endParaRPr sz="1400">
              <a:solidFill>
                <a:srgbClr val="002286"/>
              </a:solidFill>
              <a:latin typeface="Franklin Gothic"/>
              <a:ea typeface="Franklin Gothic"/>
              <a:cs typeface="Franklin Gothic"/>
              <a:sym typeface="Franklin Gothic"/>
            </a:endParaRPr>
          </a:p>
          <a:p>
            <a:pPr indent="0" lvl="0" marL="35999" marR="0" rtl="0" algn="l">
              <a:lnSpc>
                <a:spcPct val="100000"/>
              </a:lnSpc>
              <a:spcBef>
                <a:spcPts val="300"/>
              </a:spcBef>
              <a:spcAft>
                <a:spcPts val="300"/>
              </a:spcAft>
              <a:buSzPts val="1800"/>
              <a:buNone/>
            </a:pPr>
            <a:r>
              <a:t/>
            </a:r>
            <a:endParaRPr b="1" sz="1400">
              <a:solidFill>
                <a:srgbClr val="002387"/>
              </a:solidFill>
              <a:latin typeface="Franklin Gothic"/>
              <a:ea typeface="Franklin Gothic"/>
              <a:cs typeface="Franklin Gothic"/>
              <a:sym typeface="Franklin Gothic"/>
            </a:endParaRPr>
          </a:p>
        </p:txBody>
      </p:sp>
      <p:sp>
        <p:nvSpPr>
          <p:cNvPr id="174" name="Google Shape;174;p8"/>
          <p:cNvSpPr txBox="1"/>
          <p:nvPr/>
        </p:nvSpPr>
        <p:spPr>
          <a:xfrm>
            <a:off x="678750" y="4772050"/>
            <a:ext cx="10834500" cy="615600"/>
          </a:xfrm>
          <a:prstGeom prst="rect">
            <a:avLst/>
          </a:prstGeom>
          <a:noFill/>
          <a:ln>
            <a:noFill/>
          </a:ln>
        </p:spPr>
        <p:txBody>
          <a:bodyPr anchorCtr="0" anchor="t" bIns="91425" lIns="91425" spcFirstLastPara="1" rIns="91425" wrap="square" tIns="91425">
            <a:spAutoFit/>
          </a:bodyPr>
          <a:lstStyle/>
          <a:p>
            <a:pPr indent="0" lvl="0" marL="72000" marR="0" rtl="0" algn="l">
              <a:lnSpc>
                <a:spcPct val="100000"/>
              </a:lnSpc>
              <a:spcBef>
                <a:spcPts val="600"/>
              </a:spcBef>
              <a:spcAft>
                <a:spcPts val="0"/>
              </a:spcAft>
              <a:buClr>
                <a:schemeClr val="dk1"/>
              </a:buClr>
              <a:buSzPts val="1800"/>
              <a:buFont typeface="Arial"/>
              <a:buNone/>
            </a:pPr>
            <a:r>
              <a:rPr b="0" i="0" lang="en-NZ" sz="1400" u="none" cap="none" strike="noStrike">
                <a:solidFill>
                  <a:srgbClr val="FF0000"/>
                </a:solidFill>
                <a:latin typeface="Arial"/>
                <a:ea typeface="Arial"/>
                <a:cs typeface="Arial"/>
                <a:sym typeface="Arial"/>
              </a:rPr>
              <a:t>Action: </a:t>
            </a:r>
            <a:r>
              <a:rPr b="0" i="0" lang="en-NZ" sz="1400" u="none" cap="none" strike="noStrike">
                <a:solidFill>
                  <a:srgbClr val="002388"/>
                </a:solidFill>
                <a:latin typeface="Arial"/>
                <a:ea typeface="Arial"/>
                <a:cs typeface="Arial"/>
                <a:sym typeface="Arial"/>
              </a:rPr>
              <a:t>confirm the Assessment of the urgency of each task, dated 23 August 2023 meets the requirements of deliverable 2.3 to develop and maintain a list of priorities, noting that the list will be updated through the progress reporting and future state tasks</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4"/>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80" name="Google Shape;180;p14"/>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8 Fina</a:t>
            </a:r>
            <a:r>
              <a:rPr lang="en-NZ" sz="2400">
                <a:solidFill>
                  <a:srgbClr val="FF4331"/>
                </a:solidFill>
                <a:highlight>
                  <a:schemeClr val="lt1"/>
                </a:highlight>
                <a:latin typeface="Franklin Gothic"/>
                <a:ea typeface="Franklin Gothic"/>
                <a:cs typeface="Franklin Gothic"/>
                <a:sym typeface="Franklin Gothic"/>
              </a:rPr>
              <a:t>nce update (1)</a:t>
            </a:r>
            <a:endParaRPr sz="2400">
              <a:solidFill>
                <a:srgbClr val="FF4331"/>
              </a:solidFill>
              <a:highlight>
                <a:schemeClr val="lt1"/>
              </a:highlight>
              <a:latin typeface="Franklin Gothic"/>
              <a:ea typeface="Franklin Gothic"/>
              <a:cs typeface="Franklin Gothic"/>
              <a:sym typeface="Franklin Gothic"/>
            </a:endParaRPr>
          </a:p>
        </p:txBody>
      </p:sp>
      <p:sp>
        <p:nvSpPr>
          <p:cNvPr id="181" name="Google Shape;181;p14"/>
          <p:cNvSpPr txBox="1"/>
          <p:nvPr>
            <p:ph idx="1" type="body"/>
          </p:nvPr>
        </p:nvSpPr>
        <p:spPr>
          <a:xfrm>
            <a:off x="720000" y="1080000"/>
            <a:ext cx="106494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status of payment of 2024 subscriptions</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cashflow projection</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600"/>
              </a:spcAft>
              <a:buSzPts val="1800"/>
              <a:buNone/>
            </a:pPr>
            <a:r>
              <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5"/>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NZ"/>
              <a:t>‹#›</a:t>
            </a:fld>
            <a:endParaRPr/>
          </a:p>
        </p:txBody>
      </p:sp>
      <p:sp>
        <p:nvSpPr>
          <p:cNvPr id="187" name="Google Shape;187;p15"/>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8 Finan</a:t>
            </a:r>
            <a:r>
              <a:rPr lang="en-NZ" sz="2400">
                <a:solidFill>
                  <a:srgbClr val="FF4331"/>
                </a:solidFill>
                <a:highlight>
                  <a:schemeClr val="lt1"/>
                </a:highlight>
                <a:latin typeface="Franklin Gothic"/>
                <a:ea typeface="Franklin Gothic"/>
                <a:cs typeface="Franklin Gothic"/>
                <a:sym typeface="Franklin Gothic"/>
              </a:rPr>
              <a:t>ce update (2)</a:t>
            </a:r>
            <a:endParaRPr sz="2400">
              <a:solidFill>
                <a:srgbClr val="FF4331"/>
              </a:solidFill>
              <a:highlight>
                <a:schemeClr val="lt1"/>
              </a:highlight>
              <a:latin typeface="Franklin Gothic"/>
              <a:ea typeface="Franklin Gothic"/>
              <a:cs typeface="Franklin Gothic"/>
              <a:sym typeface="Franklin Gothic"/>
            </a:endParaRPr>
          </a:p>
        </p:txBody>
      </p:sp>
      <p:sp>
        <p:nvSpPr>
          <p:cNvPr id="188" name="Google Shape;188;p15"/>
          <p:cNvSpPr txBox="1"/>
          <p:nvPr>
            <p:ph idx="1" type="body"/>
          </p:nvPr>
        </p:nvSpPr>
        <p:spPr>
          <a:xfrm>
            <a:off x="444650" y="1368425"/>
            <a:ext cx="3619200" cy="4485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600"/>
              </a:spcBef>
              <a:spcAft>
                <a:spcPts val="0"/>
              </a:spcAft>
              <a:buSzPts val="1800"/>
              <a:buNone/>
            </a:pPr>
            <a:r>
              <a:rPr b="1" lang="en-NZ" sz="1400">
                <a:solidFill>
                  <a:srgbClr val="002387"/>
                </a:solidFill>
                <a:latin typeface="Arial"/>
                <a:ea typeface="Arial"/>
                <a:cs typeface="Arial"/>
                <a:sym typeface="Arial"/>
              </a:rPr>
              <a:t>Cashflow projection</a:t>
            </a:r>
            <a:endParaRPr b="1" sz="1400">
              <a:solidFill>
                <a:srgbClr val="002387"/>
              </a:solidFill>
              <a:latin typeface="Arial"/>
              <a:ea typeface="Arial"/>
              <a:cs typeface="Arial"/>
              <a:sym typeface="Arial"/>
            </a:endParaRPr>
          </a:p>
          <a:p>
            <a:pPr indent="-171448" lvl="0" marL="226058" rtl="0" algn="l">
              <a:lnSpc>
                <a:spcPct val="100000"/>
              </a:lnSpc>
              <a:spcBef>
                <a:spcPts val="600"/>
              </a:spcBef>
              <a:spcAft>
                <a:spcPts val="0"/>
              </a:spcAft>
              <a:buClr>
                <a:srgbClr val="002286"/>
              </a:buClr>
              <a:buSzPts val="1400"/>
              <a:buChar char="•"/>
            </a:pPr>
            <a:r>
              <a:rPr lang="en-NZ" sz="1200">
                <a:solidFill>
                  <a:srgbClr val="002387"/>
                </a:solidFill>
                <a:latin typeface="Arial"/>
                <a:ea typeface="Arial"/>
                <a:cs typeface="Arial"/>
                <a:sym typeface="Arial"/>
              </a:rPr>
              <a:t>Revised approach to budget - once income drops below $50k, adjust expenses to match income.  This allows all workstreams to complete their first tranche of work and then operate to ~120h/month (total)</a:t>
            </a:r>
            <a:endParaRPr sz="1200">
              <a:solidFill>
                <a:srgbClr val="002387"/>
              </a:solidFill>
              <a:latin typeface="Arial"/>
              <a:ea typeface="Arial"/>
              <a:cs typeface="Arial"/>
              <a:sym typeface="Arial"/>
            </a:endParaRPr>
          </a:p>
          <a:p>
            <a:pPr indent="-171448" lvl="0" marL="226058" rtl="0" algn="l">
              <a:lnSpc>
                <a:spcPct val="100000"/>
              </a:lnSpc>
              <a:spcBef>
                <a:spcPts val="600"/>
              </a:spcBef>
              <a:spcAft>
                <a:spcPts val="0"/>
              </a:spcAft>
              <a:buClr>
                <a:srgbClr val="002286"/>
              </a:buClr>
              <a:buSzPts val="1400"/>
              <a:buChar char="•"/>
            </a:pPr>
            <a:r>
              <a:rPr lang="en-NZ" sz="1200">
                <a:solidFill>
                  <a:srgbClr val="002387"/>
                </a:solidFill>
                <a:latin typeface="Arial"/>
                <a:ea typeface="Arial"/>
                <a:cs typeface="Arial"/>
                <a:sym typeface="Arial"/>
              </a:rPr>
              <a:t>Assume all existing member fees are rolled over as they expire (~6 months)</a:t>
            </a:r>
            <a:endParaRPr sz="1200">
              <a:solidFill>
                <a:srgbClr val="002387"/>
              </a:solidFill>
              <a:latin typeface="Arial"/>
              <a:ea typeface="Arial"/>
              <a:cs typeface="Arial"/>
              <a:sym typeface="Arial"/>
            </a:endParaRPr>
          </a:p>
          <a:p>
            <a:pPr indent="-158748" lvl="0" marL="226058" rtl="0" algn="l">
              <a:lnSpc>
                <a:spcPct val="100000"/>
              </a:lnSpc>
              <a:spcBef>
                <a:spcPts val="600"/>
              </a:spcBef>
              <a:spcAft>
                <a:spcPts val="0"/>
              </a:spcAft>
              <a:buClr>
                <a:srgbClr val="002387"/>
              </a:buClr>
              <a:buSzPts val="1200"/>
              <a:buFont typeface="Arial"/>
              <a:buChar char="•"/>
            </a:pPr>
            <a:r>
              <a:rPr lang="en-NZ" sz="1200">
                <a:solidFill>
                  <a:srgbClr val="002387"/>
                </a:solidFill>
                <a:latin typeface="Arial"/>
                <a:ea typeface="Arial"/>
                <a:cs typeface="Arial"/>
                <a:sym typeface="Arial"/>
              </a:rPr>
              <a:t>On this basis, FlexForum could continue to operate and produce outputs until March next year</a:t>
            </a:r>
            <a:endParaRPr sz="1200">
              <a:solidFill>
                <a:srgbClr val="002387"/>
              </a:solidFill>
              <a:latin typeface="Arial"/>
              <a:ea typeface="Arial"/>
              <a:cs typeface="Arial"/>
              <a:sym typeface="Arial"/>
            </a:endParaRPr>
          </a:p>
          <a:p>
            <a:pPr indent="0" lvl="0" marL="0" rtl="0" algn="l">
              <a:lnSpc>
                <a:spcPct val="100000"/>
              </a:lnSpc>
              <a:spcBef>
                <a:spcPts val="600"/>
              </a:spcBef>
              <a:spcAft>
                <a:spcPts val="0"/>
              </a:spcAft>
              <a:buSzPts val="1800"/>
              <a:buNone/>
            </a:pPr>
            <a:r>
              <a:t/>
            </a:r>
            <a:endParaRPr sz="1200">
              <a:solidFill>
                <a:srgbClr val="002387"/>
              </a:solidFill>
              <a:latin typeface="Arial"/>
              <a:ea typeface="Arial"/>
              <a:cs typeface="Arial"/>
              <a:sym typeface="Arial"/>
            </a:endParaRPr>
          </a:p>
          <a:p>
            <a:pPr indent="0" lvl="0" marL="0" rtl="0" algn="l">
              <a:lnSpc>
                <a:spcPct val="100000"/>
              </a:lnSpc>
              <a:spcBef>
                <a:spcPts val="600"/>
              </a:spcBef>
              <a:spcAft>
                <a:spcPts val="0"/>
              </a:spcAft>
              <a:buSzPts val="1800"/>
              <a:buNone/>
            </a:pPr>
            <a:r>
              <a:rPr b="1" lang="en-NZ" sz="1400">
                <a:solidFill>
                  <a:srgbClr val="002387"/>
                </a:solidFill>
                <a:latin typeface="Franklin Gothic"/>
                <a:ea typeface="Franklin Gothic"/>
                <a:cs typeface="Franklin Gothic"/>
                <a:sym typeface="Franklin Gothic"/>
              </a:rPr>
              <a:t>Status of 2024 subscriptions (28 Members)</a:t>
            </a:r>
            <a:endParaRPr b="1" sz="1400">
              <a:solidFill>
                <a:srgbClr val="002387"/>
              </a:solidFill>
              <a:latin typeface="Franklin Gothic"/>
              <a:ea typeface="Franklin Gothic"/>
              <a:cs typeface="Franklin Gothic"/>
              <a:sym typeface="Franklin Gothic"/>
            </a:endParaRPr>
          </a:p>
          <a:p>
            <a:pPr indent="-158748" lvl="0" marL="226058" marR="0" rtl="0" algn="l">
              <a:lnSpc>
                <a:spcPct val="100000"/>
              </a:lnSpc>
              <a:spcBef>
                <a:spcPts val="600"/>
              </a:spcBef>
              <a:spcAft>
                <a:spcPts val="0"/>
              </a:spcAft>
              <a:buClr>
                <a:srgbClr val="002387"/>
              </a:buClr>
              <a:buSzPts val="1200"/>
              <a:buChar char="•"/>
            </a:pPr>
            <a:r>
              <a:rPr lang="en-NZ" sz="1200">
                <a:solidFill>
                  <a:srgbClr val="002387"/>
                </a:solidFill>
                <a:latin typeface="Arial"/>
                <a:ea typeface="Arial"/>
                <a:cs typeface="Arial"/>
                <a:sym typeface="Arial"/>
              </a:rPr>
              <a:t>paid and pending subscriptions = $225,000</a:t>
            </a:r>
            <a:endParaRPr sz="1200">
              <a:solidFill>
                <a:srgbClr val="002387"/>
              </a:solidFill>
              <a:latin typeface="Arial"/>
              <a:ea typeface="Arial"/>
              <a:cs typeface="Arial"/>
              <a:sym typeface="Arial"/>
            </a:endParaRPr>
          </a:p>
          <a:p>
            <a:pPr indent="-158748" lvl="0" marL="226058" marR="0" rtl="0" algn="l">
              <a:lnSpc>
                <a:spcPct val="100000"/>
              </a:lnSpc>
              <a:spcBef>
                <a:spcPts val="600"/>
              </a:spcBef>
              <a:spcAft>
                <a:spcPts val="0"/>
              </a:spcAft>
              <a:buClr>
                <a:srgbClr val="002387"/>
              </a:buClr>
              <a:buSzPts val="1200"/>
              <a:buChar char="•"/>
            </a:pPr>
            <a:r>
              <a:rPr lang="en-NZ" sz="1200">
                <a:solidFill>
                  <a:srgbClr val="002387"/>
                </a:solidFill>
                <a:latin typeface="Arial"/>
                <a:ea typeface="Arial"/>
                <a:cs typeface="Arial"/>
                <a:sym typeface="Arial"/>
              </a:rPr>
              <a:t>payment of 1 pending subscription payment ($1500) expected soon [or paid?] </a:t>
            </a:r>
            <a:endParaRPr sz="1200">
              <a:solidFill>
                <a:srgbClr val="002387"/>
              </a:solidFill>
              <a:latin typeface="Arial"/>
              <a:ea typeface="Arial"/>
              <a:cs typeface="Arial"/>
              <a:sym typeface="Arial"/>
            </a:endParaRPr>
          </a:p>
          <a:p>
            <a:pPr indent="-158748" lvl="0" marL="226058" marR="0" rtl="0" algn="l">
              <a:lnSpc>
                <a:spcPct val="100000"/>
              </a:lnSpc>
              <a:spcBef>
                <a:spcPts val="600"/>
              </a:spcBef>
              <a:spcAft>
                <a:spcPts val="0"/>
              </a:spcAft>
              <a:buClr>
                <a:srgbClr val="002387"/>
              </a:buClr>
              <a:buSzPts val="1200"/>
              <a:buChar char="•"/>
            </a:pPr>
            <a:r>
              <a:rPr lang="en-NZ" sz="1200">
                <a:solidFill>
                  <a:srgbClr val="002387"/>
                </a:solidFill>
                <a:latin typeface="Arial"/>
                <a:ea typeface="Arial"/>
                <a:cs typeface="Arial"/>
                <a:sym typeface="Arial"/>
              </a:rPr>
              <a:t>1 subscription ($1500) invoiced</a:t>
            </a:r>
            <a:endParaRPr sz="1200">
              <a:solidFill>
                <a:srgbClr val="002387"/>
              </a:solidFill>
              <a:latin typeface="Arial"/>
              <a:ea typeface="Arial"/>
              <a:cs typeface="Arial"/>
              <a:sym typeface="Arial"/>
            </a:endParaRPr>
          </a:p>
          <a:p>
            <a:pPr indent="-158748" lvl="0" marL="226058" marR="0" rtl="0" algn="l">
              <a:lnSpc>
                <a:spcPct val="100000"/>
              </a:lnSpc>
              <a:spcBef>
                <a:spcPts val="600"/>
              </a:spcBef>
              <a:spcAft>
                <a:spcPts val="0"/>
              </a:spcAft>
              <a:buClr>
                <a:srgbClr val="002387"/>
              </a:buClr>
              <a:buSzPts val="1200"/>
              <a:buChar char="•"/>
            </a:pPr>
            <a:r>
              <a:rPr lang="en-NZ" sz="1200">
                <a:solidFill>
                  <a:srgbClr val="002387"/>
                </a:solidFill>
                <a:latin typeface="Arial"/>
                <a:ea typeface="Arial"/>
                <a:cs typeface="Arial"/>
                <a:sym typeface="Arial"/>
              </a:rPr>
              <a:t>ERANZ notified they wish to join FlexForum, as at end of June.</a:t>
            </a:r>
            <a:endParaRPr sz="1200">
              <a:solidFill>
                <a:srgbClr val="002387"/>
              </a:solidFill>
              <a:latin typeface="Arial"/>
              <a:ea typeface="Arial"/>
              <a:cs typeface="Arial"/>
              <a:sym typeface="Arial"/>
            </a:endParaRPr>
          </a:p>
          <a:p>
            <a:pPr indent="0" lvl="0" marL="0" marR="0" rtl="0" algn="l">
              <a:lnSpc>
                <a:spcPct val="100000"/>
              </a:lnSpc>
              <a:spcBef>
                <a:spcPts val="300"/>
              </a:spcBef>
              <a:spcAft>
                <a:spcPts val="0"/>
              </a:spcAft>
              <a:buSzPts val="1800"/>
              <a:buNone/>
            </a:pPr>
            <a:r>
              <a:t/>
            </a:r>
            <a:endParaRPr sz="12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387"/>
              </a:solidFill>
              <a:latin typeface="Arial"/>
              <a:ea typeface="Arial"/>
              <a:cs typeface="Arial"/>
              <a:sym typeface="Arial"/>
            </a:endParaRPr>
          </a:p>
          <a:p>
            <a:pPr indent="0" lvl="0" marL="0" rtl="0" algn="l">
              <a:lnSpc>
                <a:spcPct val="100000"/>
              </a:lnSpc>
              <a:spcBef>
                <a:spcPts val="600"/>
              </a:spcBef>
              <a:spcAft>
                <a:spcPts val="0"/>
              </a:spcAft>
              <a:buClr>
                <a:srgbClr val="000000"/>
              </a:buClr>
              <a:buSzPts val="1800"/>
              <a:buFont typeface="Arial"/>
              <a:buNone/>
            </a:pPr>
            <a:r>
              <a:t/>
            </a:r>
            <a:endParaRPr sz="1400">
              <a:solidFill>
                <a:srgbClr val="FF0000"/>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800"/>
              <a:buFont typeface="Arial"/>
              <a:buNone/>
            </a:pPr>
            <a:r>
              <a:t/>
            </a:r>
            <a:endParaRPr sz="1400">
              <a:solidFill>
                <a:srgbClr val="002387"/>
              </a:solidFill>
              <a:latin typeface="Franklin Gothic"/>
              <a:ea typeface="Franklin Gothic"/>
              <a:cs typeface="Franklin Gothic"/>
              <a:sym typeface="Franklin Gothic"/>
            </a:endParaRPr>
          </a:p>
        </p:txBody>
      </p:sp>
      <p:sp>
        <p:nvSpPr>
          <p:cNvPr id="189" name="Google Shape;189;p15"/>
          <p:cNvSpPr txBox="1"/>
          <p:nvPr/>
        </p:nvSpPr>
        <p:spPr>
          <a:xfrm>
            <a:off x="529975" y="6142150"/>
            <a:ext cx="78663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0"/>
              </a:spcAft>
              <a:buClr>
                <a:srgbClr val="000000"/>
              </a:buClr>
              <a:buSzPts val="1400"/>
              <a:buFont typeface="Arial"/>
              <a:buNone/>
            </a:pPr>
            <a:r>
              <a:rPr b="0" i="0" lang="en-NZ" sz="1400" u="none" cap="none" strike="noStrike">
                <a:solidFill>
                  <a:srgbClr val="FF0000"/>
                </a:solidFill>
                <a:latin typeface="Arial"/>
                <a:ea typeface="Arial"/>
                <a:cs typeface="Arial"/>
                <a:sym typeface="Arial"/>
              </a:rPr>
              <a:t>Action:  SG members to test their organisation’s intentions re: next year subscriptions.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6"/>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95" name="Google Shape;195;p16"/>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9 Membership requests</a:t>
            </a:r>
            <a:endParaRPr sz="2400">
              <a:solidFill>
                <a:srgbClr val="FF4331"/>
              </a:solidFill>
              <a:latin typeface="Franklin Gothic"/>
              <a:ea typeface="Franklin Gothic"/>
              <a:cs typeface="Franklin Gothic"/>
              <a:sym typeface="Franklin Gothic"/>
            </a:endParaRPr>
          </a:p>
        </p:txBody>
      </p:sp>
      <p:sp>
        <p:nvSpPr>
          <p:cNvPr id="196" name="Google Shape;196;p16"/>
          <p:cNvSpPr txBox="1"/>
          <p:nvPr>
            <p:ph idx="1" type="body"/>
          </p:nvPr>
        </p:nvSpPr>
        <p:spPr>
          <a:xfrm>
            <a:off x="720000" y="927600"/>
            <a:ext cx="10910100" cy="5288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Font typeface="Arial"/>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note Membership requests since previous meeting</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72000" marR="0" rtl="0" algn="l">
              <a:lnSpc>
                <a:spcPct val="100000"/>
              </a:lnSpc>
              <a:spcBef>
                <a:spcPts val="300"/>
              </a:spcBef>
              <a:spcAft>
                <a:spcPts val="0"/>
              </a:spcAft>
              <a:buClr>
                <a:srgbClr val="002387"/>
              </a:buClr>
              <a:buSzPts val="1120"/>
              <a:buNone/>
            </a:pPr>
            <a:r>
              <a:rPr b="1" lang="en-NZ" sz="1400">
                <a:solidFill>
                  <a:srgbClr val="002387"/>
                </a:solidFill>
                <a:latin typeface="Franklin Gothic"/>
                <a:ea typeface="Franklin Gothic"/>
                <a:cs typeface="Franklin Gothic"/>
                <a:sym typeface="Franklin Gothic"/>
              </a:rPr>
              <a:t>Membership requests</a:t>
            </a:r>
            <a:endParaRPr b="1" sz="1400">
              <a:solidFill>
                <a:srgbClr val="002387"/>
              </a:solidFill>
              <a:latin typeface="Franklin Gothic"/>
              <a:ea typeface="Franklin Gothic"/>
              <a:cs typeface="Franklin Gothic"/>
              <a:sym typeface="Franklin Gothic"/>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Franklin Gothic"/>
                <a:ea typeface="Franklin Gothic"/>
                <a:cs typeface="Franklin Gothic"/>
                <a:sym typeface="Franklin Gothic"/>
              </a:rPr>
              <a:t>ERANZ requested Membership on 30 April and agreed to pay the relevant subscription</a:t>
            </a:r>
            <a:endParaRPr sz="1400">
              <a:solidFill>
                <a:srgbClr val="002387"/>
              </a:solidFill>
              <a:latin typeface="Franklin Gothic"/>
              <a:ea typeface="Franklin Gothic"/>
              <a:cs typeface="Franklin Gothic"/>
              <a:sym typeface="Franklin Gothic"/>
            </a:endParaRPr>
          </a:p>
          <a:p>
            <a:pPr indent="-304900" lvl="0" marL="360000" marR="0" rtl="0" algn="l">
              <a:lnSpc>
                <a:spcPct val="100000"/>
              </a:lnSpc>
              <a:spcBef>
                <a:spcPts val="600"/>
              </a:spcBef>
              <a:spcAft>
                <a:spcPts val="0"/>
              </a:spcAft>
              <a:buClr>
                <a:srgbClr val="002387"/>
              </a:buClr>
              <a:buSzPts val="1400"/>
              <a:buFont typeface="Franklin Gothic"/>
              <a:buChar char="-"/>
            </a:pPr>
            <a:r>
              <a:rPr lang="en-NZ" sz="1400">
                <a:solidFill>
                  <a:srgbClr val="002387"/>
                </a:solidFill>
                <a:latin typeface="Franklin Gothic"/>
                <a:ea typeface="Franklin Gothic"/>
                <a:cs typeface="Franklin Gothic"/>
                <a:sym typeface="Franklin Gothic"/>
              </a:rPr>
              <a:t>Axos/Tenco asked for information on membership on 30 April </a:t>
            </a:r>
            <a:endParaRPr sz="1400">
              <a:solidFill>
                <a:srgbClr val="002387"/>
              </a:solidFill>
              <a:latin typeface="Franklin Gothic"/>
              <a:ea typeface="Franklin Gothic"/>
              <a:cs typeface="Franklin Gothic"/>
              <a:sym typeface="Franklin Gothic"/>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Franklin Gothic"/>
                <a:ea typeface="Franklin Gothic"/>
                <a:cs typeface="Franklin Gothic"/>
                <a:sym typeface="Franklin Gothic"/>
              </a:rPr>
              <a:t>several calls / conversations have occurred with interested parties/prospective Members</a:t>
            </a:r>
            <a:endParaRPr sz="1400">
              <a:solidFill>
                <a:srgbClr val="002387"/>
              </a:solidFill>
              <a:latin typeface="Franklin Gothic"/>
              <a:ea typeface="Franklin Gothic"/>
              <a:cs typeface="Franklin Gothic"/>
              <a:sym typeface="Franklin Gothic"/>
            </a:endParaRPr>
          </a:p>
          <a:p>
            <a:pPr indent="-268899" lvl="1" marL="63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Franklin Gothic"/>
                <a:ea typeface="Franklin Gothic"/>
                <a:cs typeface="Franklin Gothic"/>
                <a:sym typeface="Franklin Gothic"/>
              </a:rPr>
              <a:t>Solarzero, Electra, Ideal Electrical, DETA</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rgbClr val="002387"/>
              </a:buClr>
              <a:buSzPts val="1120"/>
              <a:buNone/>
            </a:pPr>
            <a:r>
              <a:rPr lang="en-NZ" sz="1400">
                <a:solidFill>
                  <a:srgbClr val="FF0000"/>
                </a:solidFill>
                <a:latin typeface="Franklin Gothic"/>
                <a:ea typeface="Franklin Gothic"/>
                <a:cs typeface="Franklin Gothic"/>
                <a:sym typeface="Franklin Gothic"/>
              </a:rPr>
              <a:t>No action requested</a:t>
            </a:r>
            <a:endParaRPr sz="1400">
              <a:solidFill>
                <a:srgbClr val="FF0000"/>
              </a:solidFill>
              <a:highlight>
                <a:srgbClr val="FFFF00"/>
              </a:highlight>
              <a:latin typeface="Franklin Gothic"/>
              <a:ea typeface="Franklin Gothic"/>
              <a:cs typeface="Franklin Gothic"/>
              <a:sym typeface="Franklin Gothic"/>
            </a:endParaRPr>
          </a:p>
          <a:p>
            <a:pPr indent="0" lvl="0" marL="0" rtl="0" algn="l">
              <a:lnSpc>
                <a:spcPct val="100000"/>
              </a:lnSpc>
              <a:spcBef>
                <a:spcPts val="600"/>
              </a:spcBef>
              <a:spcAft>
                <a:spcPts val="0"/>
              </a:spcAft>
              <a:buClr>
                <a:srgbClr val="002387"/>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600"/>
              </a:spcAft>
              <a:buClr>
                <a:schemeClr val="dk1"/>
              </a:buClr>
              <a:buSzPts val="1120"/>
              <a:buNone/>
            </a:pPr>
            <a:r>
              <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7"/>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02" name="Google Shape;202;p17"/>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10 Actions</a:t>
            </a:r>
            <a:endParaRPr sz="2400">
              <a:solidFill>
                <a:srgbClr val="FF4331"/>
              </a:solidFill>
              <a:latin typeface="Franklin Gothic"/>
              <a:ea typeface="Franklin Gothic"/>
              <a:cs typeface="Franklin Gothic"/>
              <a:sym typeface="Franklin Gothic"/>
            </a:endParaRPr>
          </a:p>
        </p:txBody>
      </p:sp>
      <p:sp>
        <p:nvSpPr>
          <p:cNvPr id="203" name="Google Shape;203;p17"/>
          <p:cNvSpPr txBox="1"/>
          <p:nvPr>
            <p:ph idx="1" type="body"/>
          </p:nvPr>
        </p:nvSpPr>
        <p:spPr>
          <a:xfrm>
            <a:off x="719999" y="1080000"/>
            <a:ext cx="109101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Noto Sans Symbols"/>
              <a:buChar char="▪"/>
            </a:pPr>
            <a:r>
              <a:rPr lang="en-NZ" sz="1400">
                <a:solidFill>
                  <a:srgbClr val="002387"/>
                </a:solidFill>
                <a:latin typeface="Franklin Gothic"/>
                <a:ea typeface="Franklin Gothic"/>
                <a:cs typeface="Franklin Gothic"/>
                <a:sym typeface="Franklin Gothic"/>
              </a:rPr>
              <a:t>Note actions</a:t>
            </a:r>
            <a:r>
              <a:rPr b="1" lang="en-NZ" sz="1400">
                <a:solidFill>
                  <a:srgbClr val="002387"/>
                </a:solidFill>
                <a:latin typeface="Franklin Gothic"/>
                <a:ea typeface="Franklin Gothic"/>
                <a:cs typeface="Franklin Gothic"/>
                <a:sym typeface="Franklin Gothic"/>
              </a:rPr>
              <a:t> </a:t>
            </a:r>
            <a:endParaRPr b="1"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72000" marR="0" rtl="0" algn="l">
              <a:lnSpc>
                <a:spcPct val="100000"/>
              </a:lnSpc>
              <a:spcBef>
                <a:spcPts val="300"/>
              </a:spcBef>
              <a:spcAft>
                <a:spcPts val="0"/>
              </a:spcAft>
              <a:buSzPts val="1800"/>
              <a:buNone/>
            </a:pPr>
            <a:r>
              <a:rPr lang="en-NZ" sz="1400">
                <a:solidFill>
                  <a:srgbClr val="002387"/>
                </a:solidFill>
                <a:latin typeface="Franklin Gothic"/>
                <a:ea typeface="Franklin Gothic"/>
                <a:cs typeface="Franklin Gothic"/>
                <a:sym typeface="Franklin Gothic"/>
              </a:rPr>
              <a:t>Actions from FlexForum and Steering Group meetings from 1 July 2023 to 7 March 2024 are documented here: </a:t>
            </a:r>
            <a:r>
              <a:rPr lang="en-NZ" sz="1400" u="sng">
                <a:solidFill>
                  <a:schemeClr val="hlink"/>
                </a:solidFill>
                <a:latin typeface="Franklin Gothic"/>
                <a:ea typeface="Franklin Gothic"/>
                <a:cs typeface="Franklin Gothic"/>
                <a:sym typeface="Franklin Gothic"/>
                <a:hlinkClick r:id="rId3"/>
              </a:rPr>
              <a:t>FF collated actions - FF and SG meetings 2023-24</a:t>
            </a:r>
            <a:endParaRPr sz="1400">
              <a:solidFill>
                <a:srgbClr val="002387"/>
              </a:solidFill>
              <a:latin typeface="Franklin Gothic"/>
              <a:ea typeface="Franklin Gothic"/>
              <a:cs typeface="Franklin Gothic"/>
              <a:sym typeface="Franklin Gothic"/>
            </a:endParaRPr>
          </a:p>
          <a:p>
            <a:pPr indent="-3007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actions from the 4 April 2024 SG meeting are listed, but are not yet finalised</a:t>
            </a:r>
            <a:endParaRPr sz="1400">
              <a:solidFill>
                <a:srgbClr val="002387"/>
              </a:solidFill>
              <a:latin typeface="Franklin Gothic"/>
              <a:ea typeface="Franklin Gothic"/>
              <a:cs typeface="Franklin Gothic"/>
              <a:sym typeface="Franklin Gothic"/>
            </a:endParaRPr>
          </a:p>
          <a:p>
            <a:pPr indent="-3007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all time-bound and time-critical actions are complete or underway</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3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rPr lang="en-NZ" sz="1400">
                <a:solidFill>
                  <a:srgbClr val="FF0000"/>
                </a:solidFill>
                <a:latin typeface="Franklin Gothic"/>
                <a:ea typeface="Franklin Gothic"/>
                <a:cs typeface="Franklin Gothic"/>
                <a:sym typeface="Franklin Gothic"/>
              </a:rPr>
              <a:t>No action requested</a:t>
            </a:r>
            <a:endParaRPr sz="1400">
              <a:solidFill>
                <a:srgbClr val="FF0000"/>
              </a:solidFill>
              <a:latin typeface="Franklin Gothic"/>
              <a:ea typeface="Franklin Gothic"/>
              <a:cs typeface="Franklin Gothic"/>
              <a:sym typeface="Franklin Gothic"/>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8"/>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209" name="Google Shape;209;p18"/>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11 Next meeting</a:t>
            </a:r>
            <a:endParaRPr sz="2400">
              <a:solidFill>
                <a:srgbClr val="FF4331"/>
              </a:solidFill>
              <a:latin typeface="Franklin Gothic"/>
              <a:ea typeface="Franklin Gothic"/>
              <a:cs typeface="Franklin Gothic"/>
              <a:sym typeface="Franklin Gothic"/>
            </a:endParaRPr>
          </a:p>
        </p:txBody>
      </p:sp>
      <p:sp>
        <p:nvSpPr>
          <p:cNvPr id="210" name="Google Shape;210;p18"/>
          <p:cNvSpPr txBox="1"/>
          <p:nvPr>
            <p:ph idx="1" type="body"/>
          </p:nvPr>
        </p:nvSpPr>
        <p:spPr>
          <a:xfrm>
            <a:off x="719999" y="1080000"/>
            <a:ext cx="10910100" cy="5606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EF4637"/>
              </a:buClr>
              <a:buSzPts val="1280"/>
              <a:buNone/>
            </a:pPr>
            <a:r>
              <a:rPr lang="en-NZ" sz="1400">
                <a:solidFill>
                  <a:srgbClr val="EF4637"/>
                </a:solidFill>
                <a:latin typeface="Franklin Gothic"/>
                <a:ea typeface="Franklin Gothic"/>
                <a:cs typeface="Franklin Gothic"/>
                <a:sym typeface="Franklin Gothic"/>
              </a:rPr>
              <a:t>Purpose of this item: </a:t>
            </a:r>
            <a:endParaRPr sz="1400">
              <a:solidFill>
                <a:srgbClr val="002387"/>
              </a:solidFill>
              <a:latin typeface="Franklin Gothic"/>
              <a:ea typeface="Franklin Gothic"/>
              <a:cs typeface="Franklin Gothic"/>
              <a:sym typeface="Franklin Gothic"/>
            </a:endParaRPr>
          </a:p>
          <a:p>
            <a:pPr indent="-216000" lvl="0" marL="216000" marR="0" rtl="0" algn="l">
              <a:lnSpc>
                <a:spcPct val="100000"/>
              </a:lnSpc>
              <a:spcBef>
                <a:spcPts val="600"/>
              </a:spcBef>
              <a:spcAft>
                <a:spcPts val="0"/>
              </a:spcAft>
              <a:buClr>
                <a:srgbClr val="002387"/>
              </a:buClr>
              <a:buSzPts val="1120"/>
              <a:buFont typeface="Franklin Gothic"/>
              <a:buChar char="▪"/>
            </a:pPr>
            <a:r>
              <a:rPr lang="en-NZ" sz="1400">
                <a:solidFill>
                  <a:srgbClr val="002387"/>
                </a:solidFill>
                <a:latin typeface="Franklin Gothic"/>
                <a:ea typeface="Franklin Gothic"/>
                <a:cs typeface="Franklin Gothic"/>
                <a:sym typeface="Franklin Gothic"/>
              </a:rPr>
              <a:t>Confirm the date for the next Steering Group meeting</a:t>
            </a:r>
            <a:endParaRPr sz="1400">
              <a:solidFill>
                <a:srgbClr val="002387"/>
              </a:solidFill>
              <a:latin typeface="Franklin Gothic"/>
              <a:ea typeface="Franklin Gothic"/>
              <a:cs typeface="Franklin Gothic"/>
              <a:sym typeface="Franklin Gothic"/>
            </a:endParaRPr>
          </a:p>
          <a:p>
            <a:pPr indent="0" lvl="0" marL="45720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rtl="0" algn="l">
              <a:lnSpc>
                <a:spcPct val="100000"/>
              </a:lnSpc>
              <a:spcBef>
                <a:spcPts val="600"/>
              </a:spcBef>
              <a:spcAft>
                <a:spcPts val="0"/>
              </a:spcAft>
              <a:buClr>
                <a:schemeClr val="dk1"/>
              </a:buClr>
              <a:buSzPts val="1120"/>
              <a:buNone/>
            </a:pPr>
            <a:r>
              <a:rPr b="1" lang="en-NZ" sz="1400">
                <a:solidFill>
                  <a:srgbClr val="002387"/>
                </a:solidFill>
                <a:latin typeface="Franklin Gothic"/>
                <a:ea typeface="Franklin Gothic"/>
                <a:cs typeface="Franklin Gothic"/>
                <a:sym typeface="Franklin Gothic"/>
              </a:rPr>
              <a:t>Next Steering Group meeting</a:t>
            </a:r>
            <a:endParaRPr b="1" sz="1400">
              <a:solidFill>
                <a:srgbClr val="002387"/>
              </a:solidFill>
              <a:latin typeface="Franklin Gothic"/>
              <a:ea typeface="Franklin Gothic"/>
              <a:cs typeface="Franklin Gothic"/>
              <a:sym typeface="Franklin Gothic"/>
            </a:endParaRPr>
          </a:p>
          <a:p>
            <a:pPr indent="-317600" lvl="0" marL="360000" marR="0" rtl="0" algn="l">
              <a:lnSpc>
                <a:spcPct val="100000"/>
              </a:lnSpc>
              <a:spcBef>
                <a:spcPts val="300"/>
              </a:spcBef>
              <a:spcAft>
                <a:spcPts val="0"/>
              </a:spcAft>
              <a:buClr>
                <a:srgbClr val="002387"/>
              </a:buClr>
              <a:buSzPts val="1600"/>
              <a:buFont typeface="Franklin Gothic"/>
              <a:buChar char="-"/>
            </a:pPr>
            <a:r>
              <a:rPr lang="en-NZ" sz="1400">
                <a:solidFill>
                  <a:srgbClr val="002387"/>
                </a:solidFill>
                <a:latin typeface="Franklin Gothic"/>
                <a:ea typeface="Franklin Gothic"/>
                <a:cs typeface="Franklin Gothic"/>
                <a:sym typeface="Franklin Gothic"/>
              </a:rPr>
              <a:t>SG meetings are scheduled for the 2nd Thursday of the month. The next meeting is 13 June</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2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rPr lang="en-NZ" sz="1400">
                <a:solidFill>
                  <a:srgbClr val="FF0000"/>
                </a:solidFill>
                <a:latin typeface="Franklin Gothic"/>
                <a:ea typeface="Franklin Gothic"/>
                <a:cs typeface="Franklin Gothic"/>
                <a:sym typeface="Franklin Gothic"/>
              </a:rPr>
              <a:t>ACTION</a:t>
            </a:r>
            <a:r>
              <a:rPr lang="en-NZ" sz="1400">
                <a:solidFill>
                  <a:srgbClr val="002387"/>
                </a:solidFill>
                <a:latin typeface="Franklin Gothic"/>
                <a:ea typeface="Franklin Gothic"/>
                <a:cs typeface="Franklin Gothic"/>
                <a:sym typeface="Franklin Gothic"/>
              </a:rPr>
              <a:t>: confirm the 13 June SG meeting</a:t>
            </a:r>
            <a:endParaRPr sz="1400">
              <a:solidFill>
                <a:srgbClr val="002387"/>
              </a:solidFill>
              <a:latin typeface="Franklin Gothic"/>
              <a:ea typeface="Franklin Gothic"/>
              <a:cs typeface="Franklin Gothic"/>
              <a:sym typeface="Franklin Gothic"/>
            </a:endParaRPr>
          </a:p>
          <a:p>
            <a:pPr indent="0" lvl="0" marL="0" marR="0" rtl="0" algn="l">
              <a:lnSpc>
                <a:spcPct val="100000"/>
              </a:lnSpc>
              <a:spcBef>
                <a:spcPts val="600"/>
              </a:spcBef>
              <a:spcAft>
                <a:spcPts val="0"/>
              </a:spcAft>
              <a:buSzPts val="1800"/>
              <a:buNone/>
            </a:pPr>
            <a:r>
              <a:t/>
            </a:r>
            <a:endParaRPr sz="1400">
              <a:solidFill>
                <a:srgbClr val="002387"/>
              </a:solidFill>
              <a:latin typeface="Franklin Gothic"/>
              <a:ea typeface="Franklin Gothic"/>
              <a:cs typeface="Franklin Gothic"/>
              <a:sym typeface="Franklin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97" name="Google Shape;97;p2"/>
          <p:cNvSpPr txBox="1"/>
          <p:nvPr>
            <p:ph type="title"/>
          </p:nvPr>
        </p:nvSpPr>
        <p:spPr>
          <a:xfrm>
            <a:off x="719999" y="252000"/>
            <a:ext cx="11160000" cy="829299"/>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Clr>
                <a:srgbClr val="000000"/>
              </a:buClr>
              <a:buSzPts val="2400"/>
              <a:buFont typeface="Arial"/>
              <a:buNone/>
            </a:pPr>
            <a:r>
              <a:rPr lang="en-NZ" sz="2400">
                <a:solidFill>
                  <a:srgbClr val="FF4331"/>
                </a:solidFill>
                <a:latin typeface="Libre Franklin"/>
                <a:ea typeface="Libre Franklin"/>
                <a:cs typeface="Libre Franklin"/>
                <a:sym typeface="Libre Franklin"/>
              </a:rPr>
              <a:t>A</a:t>
            </a:r>
            <a:r>
              <a:rPr lang="en-NZ" sz="2400">
                <a:solidFill>
                  <a:srgbClr val="FF4331"/>
                </a:solidFill>
                <a:latin typeface="Libre Franklin"/>
                <a:ea typeface="Libre Franklin"/>
                <a:cs typeface="Libre Franklin"/>
                <a:sym typeface="Libre Franklin"/>
              </a:rPr>
              <a:t>genda: 9 May 2024</a:t>
            </a:r>
            <a:endParaRPr sz="2400">
              <a:solidFill>
                <a:srgbClr val="FF4331"/>
              </a:solidFill>
              <a:latin typeface="Libre Franklin"/>
              <a:ea typeface="Libre Franklin"/>
              <a:cs typeface="Libre Franklin"/>
              <a:sym typeface="Libre Franklin"/>
            </a:endParaRPr>
          </a:p>
        </p:txBody>
      </p:sp>
      <p:sp>
        <p:nvSpPr>
          <p:cNvPr id="98" name="Google Shape;98;p2"/>
          <p:cNvSpPr txBox="1"/>
          <p:nvPr>
            <p:ph idx="1" type="body"/>
          </p:nvPr>
        </p:nvSpPr>
        <p:spPr>
          <a:xfrm>
            <a:off x="719999" y="1059300"/>
            <a:ext cx="11159999" cy="5061600"/>
          </a:xfrm>
          <a:prstGeom prst="rect">
            <a:avLst/>
          </a:prstGeom>
          <a:noFill/>
          <a:ln>
            <a:noFill/>
          </a:ln>
        </p:spPr>
        <p:txBody>
          <a:bodyPr anchorCtr="0" anchor="t" bIns="45700" lIns="91425" spcFirstLastPara="1" rIns="91425" wrap="square" tIns="45700">
            <a:normAutofit/>
          </a:bodyPr>
          <a:lstStyle/>
          <a:p>
            <a:pPr indent="-358899" lvl="0" marL="431999" rtl="0" algn="l">
              <a:lnSpc>
                <a:spcPct val="100000"/>
              </a:lnSpc>
              <a:spcBef>
                <a:spcPts val="800"/>
              </a:spcBef>
              <a:spcAft>
                <a:spcPts val="0"/>
              </a:spcAft>
              <a:buClr>
                <a:srgbClr val="002388"/>
              </a:buClr>
              <a:buSzPts val="1400"/>
              <a:buFont typeface="Franklin Gothic"/>
              <a:buAutoNum type="arabicPeriod"/>
            </a:pPr>
            <a:r>
              <a:rPr lang="en-NZ" sz="1400">
                <a:solidFill>
                  <a:srgbClr val="002286"/>
                </a:solidFill>
                <a:latin typeface="Franklin Gothic"/>
                <a:ea typeface="Franklin Gothic"/>
                <a:cs typeface="Franklin Gothic"/>
                <a:sym typeface="Franklin Gothic"/>
              </a:rPr>
              <a:t>Welcome</a:t>
            </a:r>
            <a:endParaRPr sz="1400">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387"/>
                </a:solidFill>
                <a:latin typeface="Franklin Gothic"/>
                <a:ea typeface="Franklin Gothic"/>
                <a:cs typeface="Franklin Gothic"/>
                <a:sym typeface="Franklin Gothic"/>
              </a:rPr>
              <a:t>Strategic items (60mins)</a:t>
            </a:r>
            <a:endParaRPr b="1" sz="1400">
              <a:solidFill>
                <a:srgbClr val="002387"/>
              </a:solidFill>
              <a:latin typeface="Franklin Gothic"/>
              <a:ea typeface="Franklin Gothic"/>
              <a:cs typeface="Franklin Gothic"/>
              <a:sym typeface="Franklin Gothic"/>
            </a:endParaRPr>
          </a:p>
          <a:p>
            <a:pPr indent="-358899" lvl="0" marL="431999" rtl="0" algn="l">
              <a:lnSpc>
                <a:spcPct val="100000"/>
              </a:lnSpc>
              <a:spcBef>
                <a:spcPts val="800"/>
              </a:spcBef>
              <a:spcAft>
                <a:spcPts val="0"/>
              </a:spcAft>
              <a:buClr>
                <a:srgbClr val="002388"/>
              </a:buClr>
              <a:buSzPts val="1400"/>
              <a:buFont typeface="Franklin Gothic"/>
              <a:buAutoNum type="arabicPeriod" startAt="2"/>
            </a:pPr>
            <a:r>
              <a:rPr lang="en-NZ" sz="1400">
                <a:solidFill>
                  <a:srgbClr val="002387"/>
                </a:solidFill>
                <a:latin typeface="Franklin Gothic"/>
                <a:ea typeface="Franklin Gothic"/>
                <a:cs typeface="Franklin Gothic"/>
                <a:sym typeface="Franklin Gothic"/>
              </a:rPr>
              <a:t>How FlexForum responds to progress against the Flexibility Plan </a:t>
            </a:r>
            <a:endParaRPr sz="1400">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Amplifying FlexForum’s core message </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388"/>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AGM preparation and process   </a:t>
            </a:r>
            <a:endParaRPr sz="1400">
              <a:solidFill>
                <a:srgbClr val="002286"/>
              </a:solidFill>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286"/>
                </a:solidFill>
                <a:latin typeface="Franklin Gothic"/>
                <a:ea typeface="Franklin Gothic"/>
                <a:cs typeface="Franklin Gothic"/>
                <a:sym typeface="Franklin Gothic"/>
              </a:rPr>
              <a:t>Standing items (45mins)</a:t>
            </a:r>
            <a:endParaRPr b="1"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Engagement </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Workplan</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Finance</a:t>
            </a:r>
            <a:endParaRPr sz="1400">
              <a:latin typeface="Franklin Gothic"/>
              <a:ea typeface="Franklin Gothic"/>
              <a:cs typeface="Franklin Gothic"/>
              <a:sym typeface="Franklin Gothic"/>
            </a:endParaRPr>
          </a:p>
          <a:p>
            <a:pPr indent="0" lvl="0" marL="0" marR="0" rtl="0" algn="l">
              <a:lnSpc>
                <a:spcPct val="100000"/>
              </a:lnSpc>
              <a:spcBef>
                <a:spcPts val="800"/>
              </a:spcBef>
              <a:spcAft>
                <a:spcPts val="0"/>
              </a:spcAft>
              <a:buSzPts val="1800"/>
              <a:buNone/>
            </a:pPr>
            <a:r>
              <a:rPr b="1" lang="en-NZ" sz="1400">
                <a:solidFill>
                  <a:srgbClr val="002286"/>
                </a:solidFill>
                <a:latin typeface="Franklin Gothic"/>
                <a:ea typeface="Franklin Gothic"/>
                <a:cs typeface="Franklin Gothic"/>
                <a:sym typeface="Franklin Gothic"/>
              </a:rPr>
              <a:t>Procedural items (30mins)</a:t>
            </a:r>
            <a:endParaRPr b="1" sz="1400">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Membership requests</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Actions</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Next Steering Group meeting</a:t>
            </a:r>
            <a:endParaRPr sz="1400">
              <a:solidFill>
                <a:srgbClr val="002286"/>
              </a:solidFill>
              <a:latin typeface="Franklin Gothic"/>
              <a:ea typeface="Franklin Gothic"/>
              <a:cs typeface="Franklin Gothic"/>
              <a:sym typeface="Franklin Gothic"/>
            </a:endParaRPr>
          </a:p>
          <a:p>
            <a:pPr indent="-358899" lvl="0" marL="431999" marR="0" rtl="0" algn="l">
              <a:lnSpc>
                <a:spcPct val="100000"/>
              </a:lnSpc>
              <a:spcBef>
                <a:spcPts val="800"/>
              </a:spcBef>
              <a:spcAft>
                <a:spcPts val="0"/>
              </a:spcAft>
              <a:buClr>
                <a:srgbClr val="002286"/>
              </a:buClr>
              <a:buSzPts val="1400"/>
              <a:buFont typeface="Franklin Gothic"/>
              <a:buAutoNum type="arabicPeriod" startAt="2"/>
            </a:pPr>
            <a:r>
              <a:rPr lang="en-NZ" sz="1400">
                <a:solidFill>
                  <a:srgbClr val="002286"/>
                </a:solidFill>
                <a:latin typeface="Franklin Gothic"/>
                <a:ea typeface="Franklin Gothic"/>
                <a:cs typeface="Franklin Gothic"/>
                <a:sym typeface="Franklin Gothic"/>
              </a:rPr>
              <a:t>AoB/Close</a:t>
            </a:r>
            <a:endParaRPr sz="1867">
              <a:solidFill>
                <a:srgbClr val="002286"/>
              </a:solidFill>
              <a:latin typeface="Franklin Gothic"/>
              <a:ea typeface="Franklin Gothic"/>
              <a:cs typeface="Franklin Gothic"/>
              <a:sym typeface="Franklin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04" name="Google Shape;104;p3"/>
          <p:cNvSpPr txBox="1"/>
          <p:nvPr>
            <p:ph type="title"/>
          </p:nvPr>
        </p:nvSpPr>
        <p:spPr>
          <a:xfrm>
            <a:off x="720000" y="252000"/>
            <a:ext cx="11160000" cy="828000"/>
          </a:xfrm>
          <a:prstGeom prst="rect">
            <a:avLst/>
          </a:prstGeom>
          <a:noFill/>
          <a:ln>
            <a:noFill/>
          </a:ln>
        </p:spPr>
        <p:txBody>
          <a:bodyPr anchorCtr="0" anchor="ctr" bIns="45700" lIns="91425" spcFirstLastPara="1" rIns="91425" wrap="square" tIns="45700">
            <a:normAutofit/>
          </a:bodyPr>
          <a:lstStyle/>
          <a:p>
            <a:pPr indent="0" lvl="0" marL="72000" marR="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1 Welcome</a:t>
            </a:r>
            <a:endParaRPr sz="2200">
              <a:solidFill>
                <a:srgbClr val="FF4331"/>
              </a:solidFill>
              <a:latin typeface="Franklin Gothic"/>
              <a:ea typeface="Franklin Gothic"/>
              <a:cs typeface="Franklin Gothic"/>
              <a:sym typeface="Franklin Gothic"/>
            </a:endParaRPr>
          </a:p>
        </p:txBody>
      </p:sp>
      <p:sp>
        <p:nvSpPr>
          <p:cNvPr id="105" name="Google Shape;105;p3"/>
          <p:cNvSpPr txBox="1"/>
          <p:nvPr>
            <p:ph idx="1" type="body"/>
          </p:nvPr>
        </p:nvSpPr>
        <p:spPr>
          <a:xfrm>
            <a:off x="720000" y="1080000"/>
            <a:ext cx="4749300" cy="5265000"/>
          </a:xfrm>
          <a:prstGeom prst="rect">
            <a:avLst/>
          </a:prstGeom>
          <a:noFill/>
          <a:ln>
            <a:noFill/>
          </a:ln>
        </p:spPr>
        <p:txBody>
          <a:bodyPr anchorCtr="0" anchor="t" bIns="45700" lIns="91425" spcFirstLastPara="1" rIns="91425" wrap="square" tIns="45700">
            <a:normAutofit/>
          </a:bodyPr>
          <a:lstStyle/>
          <a:p>
            <a:pPr indent="0" lvl="0" marL="71755" rtl="0" algn="l">
              <a:lnSpc>
                <a:spcPct val="100000"/>
              </a:lnSpc>
              <a:spcBef>
                <a:spcPts val="0"/>
              </a:spcBef>
              <a:spcAft>
                <a:spcPts val="0"/>
              </a:spcAft>
              <a:buSzPts val="180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Welcome</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Apologies</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Franklin Gothic"/>
              <a:buChar char="▪"/>
            </a:pPr>
            <a:r>
              <a:rPr lang="en-NZ" sz="1400">
                <a:solidFill>
                  <a:srgbClr val="002387"/>
                </a:solidFill>
                <a:latin typeface="Arial"/>
                <a:ea typeface="Arial"/>
                <a:cs typeface="Arial"/>
                <a:sym typeface="Arial"/>
              </a:rPr>
              <a:t>Interests</a:t>
            </a:r>
            <a:endParaRPr sz="1400">
              <a:solidFill>
                <a:srgbClr val="002387"/>
              </a:solidFill>
              <a:latin typeface="Arial"/>
              <a:ea typeface="Arial"/>
              <a:cs typeface="Arial"/>
              <a:sym typeface="Arial"/>
            </a:endParaRPr>
          </a:p>
          <a:p>
            <a:pPr indent="-214630" lvl="0" marL="251459" rtl="0" algn="l">
              <a:lnSpc>
                <a:spcPct val="100000"/>
              </a:lnSpc>
              <a:spcBef>
                <a:spcPts val="600"/>
              </a:spcBef>
              <a:spcAft>
                <a:spcPts val="0"/>
              </a:spcAft>
              <a:buClr>
                <a:srgbClr val="002387"/>
              </a:buClr>
              <a:buSzPts val="1400"/>
              <a:buFont typeface="Noto Sans Symbols"/>
              <a:buChar char="▪"/>
            </a:pPr>
            <a:r>
              <a:rPr lang="en-NZ" sz="1400">
                <a:solidFill>
                  <a:srgbClr val="002387"/>
                </a:solidFill>
                <a:latin typeface="Arial"/>
                <a:ea typeface="Arial"/>
                <a:cs typeface="Arial"/>
                <a:sym typeface="Arial"/>
              </a:rPr>
              <a:t>Confirm the agenda</a:t>
            </a:r>
            <a:endParaRPr sz="1400">
              <a:solidFill>
                <a:srgbClr val="002387"/>
              </a:solidFill>
              <a:latin typeface="Arial"/>
              <a:ea typeface="Arial"/>
              <a:cs typeface="Arial"/>
              <a:sym typeface="Arial"/>
            </a:endParaRPr>
          </a:p>
        </p:txBody>
      </p:sp>
      <p:sp>
        <p:nvSpPr>
          <p:cNvPr id="106" name="Google Shape;106;p3"/>
          <p:cNvSpPr txBox="1"/>
          <p:nvPr/>
        </p:nvSpPr>
        <p:spPr>
          <a:xfrm>
            <a:off x="5469225" y="3430199"/>
            <a:ext cx="6410700" cy="2376600"/>
          </a:xfrm>
          <a:prstGeom prst="rect">
            <a:avLst/>
          </a:prstGeom>
          <a:noFill/>
          <a:ln cap="flat" cmpd="sng" w="9525">
            <a:solidFill>
              <a:srgbClr val="EF4637"/>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1400"/>
              <a:buFont typeface="Arial"/>
              <a:buNone/>
            </a:pPr>
            <a:r>
              <a:rPr b="1" i="0" lang="en-NZ" sz="1400" u="none" cap="none" strike="noStrike">
                <a:solidFill>
                  <a:srgbClr val="002388"/>
                </a:solidFill>
                <a:latin typeface="Arial"/>
                <a:ea typeface="Arial"/>
                <a:cs typeface="Arial"/>
                <a:sym typeface="Arial"/>
              </a:rPr>
              <a:t>You should all be familiar with the requirements of the Commerce Act 1986, prohibiting anti-competitive conduct</a:t>
            </a:r>
            <a:r>
              <a:rPr b="0" i="0" lang="en-NZ" sz="1400" u="none" cap="none" strike="noStrike">
                <a:solidFill>
                  <a:srgbClr val="002388"/>
                </a:solidFill>
                <a:latin typeface="Arial"/>
                <a:ea typeface="Arial"/>
                <a:cs typeface="Arial"/>
                <a:sym typeface="Arial"/>
              </a:rPr>
              <a:t>. You should not discuss commercially sensitive areas of competitive activity, including (but not limited to) relating to agreements to fix, control or maintain prices, restrict output or capacity, or allocate markets or customers</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1400"/>
              <a:buFont typeface="Arial"/>
              <a:buNone/>
            </a:pPr>
            <a:r>
              <a:rPr b="0" i="0" lang="en-NZ" sz="1400" u="none" cap="none" strike="noStrike">
                <a:solidFill>
                  <a:srgbClr val="002388"/>
                </a:solidFill>
                <a:latin typeface="Arial"/>
                <a:ea typeface="Arial"/>
                <a:cs typeface="Arial"/>
                <a:sym typeface="Arial"/>
              </a:rPr>
              <a:t>A written record of the discussions today will be available on the FlexForum webpage. </a:t>
            </a:r>
            <a:endParaRPr b="0" i="0" sz="1400" u="none" cap="none" strike="noStrike">
              <a:solidFill>
                <a:srgbClr val="002388"/>
              </a:solidFill>
              <a:latin typeface="Arial"/>
              <a:ea typeface="Arial"/>
              <a:cs typeface="Arial"/>
              <a:sym typeface="Arial"/>
            </a:endParaRPr>
          </a:p>
          <a:p>
            <a:pPr indent="0" lvl="0" marL="0" marR="0" rtl="0" algn="l">
              <a:lnSpc>
                <a:spcPct val="120000"/>
              </a:lnSpc>
              <a:spcBef>
                <a:spcPts val="0"/>
              </a:spcBef>
              <a:spcAft>
                <a:spcPts val="0"/>
              </a:spcAft>
              <a:buClr>
                <a:schemeClr val="dk1"/>
              </a:buClr>
              <a:buSzPts val="1400"/>
              <a:buFont typeface="Arial"/>
              <a:buNone/>
            </a:pPr>
            <a:r>
              <a:rPr b="1" i="0" lang="en-NZ" sz="1400" u="none" cap="none" strike="noStrike">
                <a:solidFill>
                  <a:srgbClr val="002388"/>
                </a:solidFill>
                <a:latin typeface="Arial"/>
                <a:ea typeface="Arial"/>
                <a:cs typeface="Arial"/>
                <a:sym typeface="Arial"/>
              </a:rPr>
              <a:t>As steering group members you are acting in an individual capacity not as a representative of your organisation</a:t>
            </a:r>
            <a:r>
              <a:rPr b="0" i="0" lang="en-NZ" sz="1400" u="none" cap="none" strike="noStrike">
                <a:solidFill>
                  <a:srgbClr val="002388"/>
                </a:solidFill>
                <a:latin typeface="Arial"/>
                <a:ea typeface="Arial"/>
                <a:cs typeface="Arial"/>
                <a:sym typeface="Arial"/>
              </a:rPr>
              <a:t>. </a:t>
            </a:r>
            <a:endParaRPr b="0" i="0" sz="1400" u="none" cap="none" strike="noStrike">
              <a:solidFill>
                <a:srgbClr val="002388"/>
              </a:solidFill>
              <a:latin typeface="Arial"/>
              <a:ea typeface="Arial"/>
              <a:cs typeface="Arial"/>
              <a:sym typeface="Arial"/>
            </a:endParaRPr>
          </a:p>
        </p:txBody>
      </p:sp>
      <p:sp>
        <p:nvSpPr>
          <p:cNvPr id="107" name="Google Shape;107;p3"/>
          <p:cNvSpPr txBox="1"/>
          <p:nvPr/>
        </p:nvSpPr>
        <p:spPr>
          <a:xfrm>
            <a:off x="5469226" y="546595"/>
            <a:ext cx="6410700" cy="2226600"/>
          </a:xfrm>
          <a:prstGeom prst="rect">
            <a:avLst/>
          </a:prstGeom>
          <a:solidFill>
            <a:schemeClr val="lt1"/>
          </a:solidFill>
          <a:ln cap="flat" cmpd="sng" w="9525">
            <a:solidFill>
              <a:srgbClr val="EF4637"/>
            </a:solidFill>
            <a:prstDash val="solid"/>
            <a:miter lim="800000"/>
            <a:headEnd len="sm" w="sm" type="none"/>
            <a:tailEnd len="sm" w="sm" type="none"/>
          </a:ln>
        </p:spPr>
        <p:txBody>
          <a:bodyPr anchorCtr="0" anchor="t" bIns="45700" lIns="91425" spcFirstLastPara="1" rIns="91425" wrap="square" tIns="45700">
            <a:noAutofit/>
          </a:bodyPr>
          <a:lstStyle/>
          <a:p>
            <a:pPr indent="0" lvl="0" marL="95885" marR="0" rtl="0" algn="l">
              <a:lnSpc>
                <a:spcPct val="100000"/>
              </a:lnSpc>
              <a:spcBef>
                <a:spcPts val="800"/>
              </a:spcBef>
              <a:spcAft>
                <a:spcPts val="0"/>
              </a:spcAft>
              <a:buClr>
                <a:schemeClr val="dk1"/>
              </a:buClr>
              <a:buSzPts val="1400"/>
              <a:buFont typeface="Franklin Gothic"/>
              <a:buNone/>
            </a:pPr>
            <a:r>
              <a:rPr b="0" i="0" lang="en-NZ" sz="1400" u="none" cap="none" strike="noStrike">
                <a:solidFill>
                  <a:srgbClr val="002286"/>
                </a:solidFill>
                <a:latin typeface="Arial"/>
                <a:ea typeface="Arial"/>
                <a:cs typeface="Arial"/>
                <a:sym typeface="Arial"/>
              </a:rPr>
              <a:t>The purpose of the FlexForum</a:t>
            </a:r>
            <a:r>
              <a:rPr b="1" i="0" lang="en-NZ" sz="1400" u="none" cap="none" strike="noStrike">
                <a:solidFill>
                  <a:srgbClr val="002286"/>
                </a:solidFill>
                <a:latin typeface="Arial"/>
                <a:ea typeface="Arial"/>
                <a:cs typeface="Arial"/>
                <a:sym typeface="Arial"/>
              </a:rPr>
              <a:t> </a:t>
            </a:r>
            <a:r>
              <a:rPr b="0" i="0" lang="en-NZ" sz="1400" u="none" cap="none" strike="noStrike">
                <a:solidFill>
                  <a:srgbClr val="002286"/>
                </a:solidFill>
                <a:latin typeface="Arial"/>
                <a:ea typeface="Arial"/>
                <a:cs typeface="Arial"/>
                <a:sym typeface="Arial"/>
              </a:rPr>
              <a:t>is to </a:t>
            </a:r>
            <a:r>
              <a:rPr b="1" i="0" lang="en-NZ" sz="1400" u="none" cap="none" strike="noStrike">
                <a:solidFill>
                  <a:srgbClr val="002286"/>
                </a:solidFill>
                <a:latin typeface="Arial"/>
                <a:ea typeface="Arial"/>
                <a:cs typeface="Arial"/>
                <a:sym typeface="Arial"/>
              </a:rPr>
              <a:t>support coordinated and collaborative action</a:t>
            </a:r>
            <a:r>
              <a:rPr b="0" i="0" lang="en-NZ" sz="1400" u="none" cap="none" strike="noStrike">
                <a:solidFill>
                  <a:srgbClr val="002286"/>
                </a:solidFill>
                <a:latin typeface="Arial"/>
                <a:ea typeface="Arial"/>
                <a:cs typeface="Arial"/>
                <a:sym typeface="Arial"/>
              </a:rPr>
              <a:t> to make it easier for households, businesses and communities to maximise the value of consumer and distributed energy resources and flexibility to: </a:t>
            </a:r>
            <a:endParaRPr b="0" i="0" sz="1800" u="none" cap="none" strike="noStrike">
              <a:solidFill>
                <a:schemeClr val="dk1"/>
              </a:solidFill>
              <a:latin typeface="Arial"/>
              <a:ea typeface="Arial"/>
              <a:cs typeface="Arial"/>
              <a:sym typeface="Arial"/>
            </a:endParaRPr>
          </a:p>
          <a:p>
            <a:pPr indent="-431800" lvl="0" marL="575945" marR="0" rtl="0" algn="l">
              <a:lnSpc>
                <a:spcPct val="100000"/>
              </a:lnSpc>
              <a:spcBef>
                <a:spcPts val="400"/>
              </a:spcBef>
              <a:spcAft>
                <a:spcPts val="0"/>
              </a:spcAft>
              <a:buClr>
                <a:srgbClr val="002388"/>
              </a:buClr>
              <a:buSzPts val="1120"/>
              <a:buFont typeface="Libre Franklin"/>
              <a:buChar char="—"/>
            </a:pPr>
            <a:r>
              <a:rPr b="0" i="0" lang="en-NZ" sz="1400" u="none" cap="none" strike="noStrike">
                <a:solidFill>
                  <a:srgbClr val="002286"/>
                </a:solidFill>
                <a:latin typeface="Arial"/>
                <a:ea typeface="Arial"/>
                <a:cs typeface="Arial"/>
                <a:sym typeface="Arial"/>
              </a:rPr>
              <a:t>support affordable and reliable operation of the electricity market and power system</a:t>
            </a:r>
            <a:endParaRPr b="0" i="0" sz="1400" u="none" cap="none" strike="noStrike">
              <a:solidFill>
                <a:srgbClr val="002286"/>
              </a:solidFill>
              <a:latin typeface="Arial"/>
              <a:ea typeface="Arial"/>
              <a:cs typeface="Arial"/>
              <a:sym typeface="Arial"/>
            </a:endParaRPr>
          </a:p>
          <a:p>
            <a:pPr indent="-431800" lvl="0" marL="575945" marR="0" rtl="0" algn="l">
              <a:lnSpc>
                <a:spcPct val="100000"/>
              </a:lnSpc>
              <a:spcBef>
                <a:spcPts val="400"/>
              </a:spcBef>
              <a:spcAft>
                <a:spcPts val="0"/>
              </a:spcAft>
              <a:buClr>
                <a:srgbClr val="002388"/>
              </a:buClr>
              <a:buSzPts val="1120"/>
              <a:buFont typeface="Libre Franklin"/>
              <a:buChar char="—"/>
            </a:pPr>
            <a:r>
              <a:rPr b="0" i="0" lang="en-NZ" sz="1400" u="none" cap="none" strike="noStrike">
                <a:solidFill>
                  <a:srgbClr val="002286"/>
                </a:solidFill>
                <a:latin typeface="Arial"/>
                <a:ea typeface="Arial"/>
                <a:cs typeface="Arial"/>
                <a:sym typeface="Arial"/>
              </a:rPr>
              <a:t>enable accelerated electrification by households and businesses as part of the transition in Aotearoa New Zealand to zero emissions economy</a:t>
            </a:r>
            <a:endParaRPr b="0" i="0" sz="1400" u="none" cap="none" strike="noStrike">
              <a:solidFill>
                <a:srgbClr val="002286"/>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4"/>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13" name="Google Shape;113;p4"/>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2 How FlexForum responds to progress against the Flexibility Plan</a:t>
            </a:r>
            <a:endParaRPr sz="2400">
              <a:solidFill>
                <a:srgbClr val="FF4331"/>
              </a:solidFill>
              <a:latin typeface="Franklin Gothic"/>
              <a:ea typeface="Franklin Gothic"/>
              <a:cs typeface="Franklin Gothic"/>
              <a:sym typeface="Franklin Gothic"/>
            </a:endParaRPr>
          </a:p>
        </p:txBody>
      </p:sp>
      <p:sp>
        <p:nvSpPr>
          <p:cNvPr id="114" name="Google Shape;114;p4"/>
          <p:cNvSpPr txBox="1"/>
          <p:nvPr>
            <p:ph idx="1" type="body"/>
          </p:nvPr>
        </p:nvSpPr>
        <p:spPr>
          <a:xfrm>
            <a:off x="509100" y="862875"/>
            <a:ext cx="10861800" cy="5816400"/>
          </a:xfrm>
          <a:prstGeom prst="rect">
            <a:avLst/>
          </a:prstGeom>
          <a:noFill/>
          <a:ln>
            <a:noFill/>
          </a:ln>
        </p:spPr>
        <p:txBody>
          <a:bodyPr anchorCtr="0" anchor="t" bIns="45700" lIns="36000" spcFirstLastPara="1" rIns="36000" wrap="square" tIns="45700">
            <a:noAutofit/>
          </a:bodyPr>
          <a:lstStyle/>
          <a:p>
            <a:pPr indent="0" lvl="0" marL="72000" rtl="0" algn="l">
              <a:lnSpc>
                <a:spcPct val="100000"/>
              </a:lnSpc>
              <a:spcBef>
                <a:spcPts val="0"/>
              </a:spcBef>
              <a:spcAft>
                <a:spcPts val="0"/>
              </a:spcAft>
              <a:buClr>
                <a:srgbClr val="EF4637"/>
              </a:buClr>
              <a:buSzPts val="1280"/>
              <a:buFont typeface="Arial"/>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32900" lvl="0" marL="288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discuss the responses FlexForum could make to the assessment of progress with delivering the Flexibility Plan</a:t>
            </a:r>
            <a:endParaRPr sz="1200">
              <a:solidFill>
                <a:srgbClr val="002286"/>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t/>
            </a:r>
            <a:endParaRPr b="1"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A 3 step process for assessing progress with delivering the Flexibility Plan is designed to achieve a Member driven outcome</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1. initial assessment and description of what is known to be happening or done for each step. This is a fact-based exercise using public information. The results were shared with Members 8 May for checking. See </a:t>
            </a:r>
            <a:r>
              <a:rPr lang="en-NZ" sz="1400" u="sng">
                <a:solidFill>
                  <a:schemeClr val="hlink"/>
                </a:solidFill>
                <a:latin typeface="Arial"/>
                <a:ea typeface="Arial"/>
                <a:cs typeface="Arial"/>
                <a:sym typeface="Arial"/>
                <a:hlinkClick r:id="rId3"/>
              </a:rPr>
              <a:t>here</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2. assessing the impact of progress with each step, ie, does it matter that there has been no or only a little progress?</a:t>
            </a:r>
            <a:endParaRPr sz="1400">
              <a:solidFill>
                <a:srgbClr val="002387"/>
              </a:solidFill>
              <a:latin typeface="Arial"/>
              <a:ea typeface="Arial"/>
              <a:cs typeface="Arial"/>
              <a:sym typeface="Arial"/>
            </a:endParaRPr>
          </a:p>
          <a:p>
            <a:pPr indent="-268899" lvl="1" marL="63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impact assessment approach will be similar to that used for the 2023 assessment of urgency of each task exercise</a:t>
            </a:r>
            <a:endParaRPr sz="1400">
              <a:solidFill>
                <a:srgbClr val="002387"/>
              </a:solidFill>
              <a:latin typeface="Arial"/>
              <a:ea typeface="Arial"/>
              <a:cs typeface="Arial"/>
              <a:sym typeface="Arial"/>
            </a:endParaRPr>
          </a:p>
          <a:p>
            <a:pPr indent="-268899" lvl="1" marL="63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key measure is does the progress directly affect how easy it is for humans to make choices about and use their flexible resources?</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286"/>
                </a:solidFill>
                <a:latin typeface="Arial"/>
                <a:ea typeface="Arial"/>
                <a:cs typeface="Arial"/>
                <a:sym typeface="Arial"/>
              </a:rPr>
              <a:t>3. deciding how FlexForum responds given the extent of progress and the associated impact humans.</a:t>
            </a:r>
            <a:endParaRPr sz="1400">
              <a:solidFill>
                <a:srgbClr val="002286"/>
              </a:solidFill>
              <a:latin typeface="Arial"/>
              <a:ea typeface="Arial"/>
              <a:cs typeface="Arial"/>
              <a:sym typeface="Arial"/>
            </a:endParaRPr>
          </a:p>
          <a:p>
            <a:pPr indent="0" lvl="0" marL="72000" marR="0" rtl="0" algn="l">
              <a:lnSpc>
                <a:spcPct val="100000"/>
              </a:lnSpc>
              <a:spcBef>
                <a:spcPts val="300"/>
              </a:spcBef>
              <a:spcAft>
                <a:spcPts val="0"/>
              </a:spcAft>
              <a:buSzPts val="1800"/>
              <a:buNone/>
            </a:pPr>
            <a:r>
              <a:t/>
            </a:r>
            <a:endParaRPr b="1"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Early indications are that there is some room for improvement </a:t>
            </a:r>
            <a:endParaRPr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there is a lot of work underway, though activity is largely focused on things important to the sectoral interests doing the work</a:t>
            </a:r>
            <a:endParaRPr sz="1400">
              <a:solidFill>
                <a:srgbClr val="002286"/>
              </a:solidFill>
              <a:latin typeface="Arial"/>
              <a:ea typeface="Arial"/>
              <a:cs typeface="Arial"/>
              <a:sym typeface="Arial"/>
            </a:endParaRPr>
          </a:p>
          <a:p>
            <a:pPr indent="-268899" lvl="1" marL="630000" marR="0" rtl="0" algn="l">
              <a:lnSpc>
                <a:spcPct val="100000"/>
              </a:lnSpc>
              <a:spcBef>
                <a:spcPts val="600"/>
              </a:spcBef>
              <a:spcAft>
                <a:spcPts val="0"/>
              </a:spcAft>
              <a:buClr>
                <a:srgbClr val="002286"/>
              </a:buClr>
              <a:buSzPts val="1400"/>
              <a:buFont typeface="Franklin Gothic"/>
              <a:buChar char="•"/>
            </a:pPr>
            <a:r>
              <a:rPr lang="en-NZ" sz="1400">
                <a:solidFill>
                  <a:srgbClr val="002286"/>
                </a:solidFill>
                <a:latin typeface="Arial"/>
                <a:ea typeface="Arial"/>
                <a:cs typeface="Arial"/>
                <a:sym typeface="Arial"/>
              </a:rPr>
              <a:t>distribution-related activity, particularly on connections </a:t>
            </a:r>
            <a:endParaRPr sz="1400">
              <a:solidFill>
                <a:srgbClr val="002387"/>
              </a:solidFill>
              <a:latin typeface="Arial"/>
              <a:ea typeface="Arial"/>
              <a:cs typeface="Arial"/>
              <a:sym typeface="Arial"/>
            </a:endParaRPr>
          </a:p>
          <a:p>
            <a:pPr indent="-268899" lvl="1" marL="63000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regulatory activity, including relating to connections</a:t>
            </a:r>
            <a:endParaRPr sz="1400">
              <a:solidFill>
                <a:srgbClr val="002387"/>
              </a:solidFill>
              <a:latin typeface="Arial"/>
              <a:ea typeface="Arial"/>
              <a:cs typeface="Arial"/>
              <a:sym typeface="Arial"/>
            </a:endParaRPr>
          </a:p>
          <a:p>
            <a:pPr indent="-268899" lvl="1" marL="63000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very little activity on things that are most likely to deliver direct benefits to humans in the near term</a:t>
            </a:r>
            <a:endParaRPr sz="12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of the activity done/underway, quite a bit is ‘commercial’ or closely held with limited opportunities for interested parties to contribute or collaborate even though this would produce a better outcome for households, businesses and communities</a:t>
            </a:r>
            <a:endParaRPr sz="1400">
              <a:solidFill>
                <a:srgbClr val="002387"/>
              </a:solidFill>
              <a:latin typeface="Arial"/>
              <a:ea typeface="Arial"/>
              <a:cs typeface="Arial"/>
              <a:sym typeface="Arial"/>
            </a:endParaRPr>
          </a:p>
        </p:txBody>
      </p:sp>
      <p:sp>
        <p:nvSpPr>
          <p:cNvPr id="115" name="Google Shape;115;p4"/>
          <p:cNvSpPr txBox="1"/>
          <p:nvPr/>
        </p:nvSpPr>
        <p:spPr>
          <a:xfrm>
            <a:off x="360000" y="6279075"/>
            <a:ext cx="7298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60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002387"/>
                </a:solidFill>
                <a:latin typeface="Arial"/>
                <a:ea typeface="Arial"/>
                <a:cs typeface="Arial"/>
                <a:sym typeface="Arial"/>
              </a:rPr>
              <a:t>: note the 3-step process and consider possible responses to the early indications</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d18015aa6d_0_178"/>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21" name="Google Shape;121;g2d18015aa6d_0_178"/>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3 Amplifying FlexForum’s core message - making the hard things easy</a:t>
            </a:r>
            <a:endParaRPr sz="2400">
              <a:solidFill>
                <a:srgbClr val="FF4331"/>
              </a:solidFill>
              <a:latin typeface="Franklin Gothic"/>
              <a:ea typeface="Franklin Gothic"/>
              <a:cs typeface="Franklin Gothic"/>
              <a:sym typeface="Franklin Gothic"/>
            </a:endParaRPr>
          </a:p>
        </p:txBody>
      </p:sp>
      <p:sp>
        <p:nvSpPr>
          <p:cNvPr id="122" name="Google Shape;122;g2d18015aa6d_0_178"/>
          <p:cNvSpPr txBox="1"/>
          <p:nvPr>
            <p:ph idx="1" type="body"/>
          </p:nvPr>
        </p:nvSpPr>
        <p:spPr>
          <a:xfrm>
            <a:off x="583650" y="809700"/>
            <a:ext cx="10861800" cy="4947900"/>
          </a:xfrm>
          <a:prstGeom prst="rect">
            <a:avLst/>
          </a:prstGeom>
          <a:noFill/>
          <a:ln>
            <a:noFill/>
          </a:ln>
        </p:spPr>
        <p:txBody>
          <a:bodyPr anchorCtr="0" anchor="t" bIns="45700" lIns="36000" spcFirstLastPara="1" rIns="36000" wrap="square" tIns="45700">
            <a:noAutofit/>
          </a:bodyPr>
          <a:lstStyle/>
          <a:p>
            <a:pPr indent="0" lvl="0" marL="72000" rtl="0" algn="l">
              <a:lnSpc>
                <a:spcPct val="100000"/>
              </a:lnSpc>
              <a:spcBef>
                <a:spcPts val="0"/>
              </a:spcBef>
              <a:spcAft>
                <a:spcPts val="0"/>
              </a:spcAft>
              <a:buClr>
                <a:srgbClr val="EF4637"/>
              </a:buClr>
              <a:buSzPts val="1280"/>
              <a:buFont typeface="Arial"/>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32900" lvl="0" marL="288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Discuss how to best communicate the transformational potential of FlexForum’s work to stakeholders - soon</a:t>
            </a:r>
            <a:endParaRPr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t/>
            </a:r>
            <a:endParaRPr b="1"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A tangible demonstration of the value of flexibility to real people</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FlexForum wants to make it </a:t>
            </a:r>
            <a:r>
              <a:rPr lang="en-NZ" sz="1400" u="sng">
                <a:solidFill>
                  <a:srgbClr val="002387"/>
                </a:solidFill>
                <a:latin typeface="Arial"/>
                <a:ea typeface="Arial"/>
                <a:cs typeface="Arial"/>
                <a:sym typeface="Arial"/>
              </a:rPr>
              <a:t>easy</a:t>
            </a:r>
            <a:r>
              <a:rPr lang="en-NZ" sz="1400">
                <a:solidFill>
                  <a:srgbClr val="002387"/>
                </a:solidFill>
                <a:latin typeface="Arial"/>
                <a:ea typeface="Arial"/>
                <a:cs typeface="Arial"/>
                <a:sym typeface="Arial"/>
              </a:rPr>
              <a:t> for households, businesses and communities to maximise value from flex (future state). </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This means it is important to make it clear and obvious what is making it </a:t>
            </a:r>
            <a:r>
              <a:rPr lang="en-NZ" sz="1400" u="sng">
                <a:solidFill>
                  <a:srgbClr val="002387"/>
                </a:solidFill>
                <a:latin typeface="Arial"/>
                <a:ea typeface="Arial"/>
                <a:cs typeface="Arial"/>
                <a:sym typeface="Arial"/>
              </a:rPr>
              <a:t>hard</a:t>
            </a:r>
            <a:r>
              <a:rPr lang="en-NZ" sz="1400">
                <a:solidFill>
                  <a:srgbClr val="002387"/>
                </a:solidFill>
                <a:latin typeface="Arial"/>
                <a:ea typeface="Arial"/>
                <a:cs typeface="Arial"/>
                <a:sym typeface="Arial"/>
              </a:rPr>
              <a:t> for Hs, Bs and Cs (current state), and how FlexForum’s work gets us from the current state (hard) to the future state (easy) </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A lot of FlexForum’s work is conceptual and abstract…but will need to be communicated in a way that is </a:t>
            </a:r>
            <a:r>
              <a:rPr b="1" lang="en-NZ" sz="1400">
                <a:solidFill>
                  <a:srgbClr val="002387"/>
                </a:solidFill>
                <a:latin typeface="Arial"/>
                <a:ea typeface="Arial"/>
                <a:cs typeface="Arial"/>
                <a:sym typeface="Arial"/>
              </a:rPr>
              <a:t>accessible, obvious, tangible</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The most powerful way to do this is to ensure all of our work is communicated in a way that addresses the question: </a:t>
            </a:r>
            <a:r>
              <a:rPr b="1" lang="en-NZ" sz="1400">
                <a:solidFill>
                  <a:srgbClr val="002387"/>
                </a:solidFill>
                <a:latin typeface="Arial"/>
                <a:ea typeface="Arial"/>
                <a:cs typeface="Arial"/>
                <a:sym typeface="Arial"/>
              </a:rPr>
              <a:t>what difference does it make to the human?</a:t>
            </a:r>
            <a:endParaRPr b="1"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As a steering group, we should be committed to referencing everything back to this question </a:t>
            </a:r>
            <a:endParaRPr sz="1400">
              <a:solidFill>
                <a:srgbClr val="002387"/>
              </a:solidFill>
              <a:latin typeface="Arial"/>
              <a:ea typeface="Arial"/>
              <a:cs typeface="Arial"/>
              <a:sym typeface="Arial"/>
            </a:endParaRPr>
          </a:p>
          <a:p>
            <a:pPr indent="0" lvl="0" marL="457200" marR="0" rtl="0" algn="l">
              <a:lnSpc>
                <a:spcPct val="100000"/>
              </a:lnSpc>
              <a:spcBef>
                <a:spcPts val="600"/>
              </a:spcBef>
              <a:spcAft>
                <a:spcPts val="0"/>
              </a:spcAft>
              <a:buSzPts val="1800"/>
              <a:buNone/>
            </a:pPr>
            <a:r>
              <a:t/>
            </a:r>
            <a:endParaRPr sz="1400">
              <a:solidFill>
                <a:srgbClr val="002387"/>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This commitment has implications for:</a:t>
            </a:r>
            <a:endParaRPr b="1"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importance of the current state/future state task</a:t>
            </a:r>
            <a:endParaRPr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importance of connecting all other FlexForum tasks to the current state/future state</a:t>
            </a:r>
            <a:endParaRPr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importance of an honest and accurate appraisal of progress against the Flexibility Plan 1.0</a:t>
            </a:r>
            <a:endParaRPr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Our OKRs?</a:t>
            </a:r>
            <a:endParaRPr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Numerous pilots, trials and demonstrations already completed or underway that could be mined for the human’s perspective </a:t>
            </a:r>
            <a:endParaRPr sz="1400">
              <a:solidFill>
                <a:srgbClr val="002387"/>
              </a:solidFill>
              <a:latin typeface="Arial"/>
              <a:ea typeface="Arial"/>
              <a:cs typeface="Arial"/>
              <a:sym typeface="Arial"/>
            </a:endParaRPr>
          </a:p>
          <a:p>
            <a:pPr indent="-3175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How we communicate all of the above – comms and engagement planning - the power of getting humans talking about their experience on social media speaks to regulators, industry - case studies of actual humans that have done stuff</a:t>
            </a:r>
            <a:endParaRPr b="1" sz="1400">
              <a:solidFill>
                <a:srgbClr val="002387"/>
              </a:solidFill>
              <a:latin typeface="Arial"/>
              <a:ea typeface="Arial"/>
              <a:cs typeface="Arial"/>
              <a:sym typeface="Arial"/>
            </a:endParaRPr>
          </a:p>
        </p:txBody>
      </p:sp>
      <p:sp>
        <p:nvSpPr>
          <p:cNvPr id="123" name="Google Shape;123;g2d18015aa6d_0_178"/>
          <p:cNvSpPr txBox="1"/>
          <p:nvPr/>
        </p:nvSpPr>
        <p:spPr>
          <a:xfrm>
            <a:off x="2912400" y="6385900"/>
            <a:ext cx="7298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60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002387"/>
                </a:solidFill>
                <a:latin typeface="Arial"/>
                <a:ea typeface="Arial"/>
                <a:cs typeface="Arial"/>
                <a:sym typeface="Arial"/>
              </a:rPr>
              <a:t>: affirm this as the primary framing for FlexForum’s outputs and communications</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2d18015aa6d_0_201"/>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29" name="Google Shape;129;g2d18015aa6d_0_201"/>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4 AGM process and preparation (1) </a:t>
            </a:r>
            <a:endParaRPr sz="2400">
              <a:solidFill>
                <a:srgbClr val="FF4331"/>
              </a:solidFill>
              <a:latin typeface="Franklin Gothic"/>
              <a:ea typeface="Franklin Gothic"/>
              <a:cs typeface="Franklin Gothic"/>
              <a:sym typeface="Franklin Gothic"/>
            </a:endParaRPr>
          </a:p>
        </p:txBody>
      </p:sp>
      <p:sp>
        <p:nvSpPr>
          <p:cNvPr id="130" name="Google Shape;130;g2d18015aa6d_0_201"/>
          <p:cNvSpPr txBox="1"/>
          <p:nvPr>
            <p:ph idx="1" type="body"/>
          </p:nvPr>
        </p:nvSpPr>
        <p:spPr>
          <a:xfrm>
            <a:off x="509100" y="809700"/>
            <a:ext cx="10861800" cy="2304900"/>
          </a:xfrm>
          <a:prstGeom prst="rect">
            <a:avLst/>
          </a:prstGeom>
          <a:noFill/>
          <a:ln>
            <a:noFill/>
          </a:ln>
        </p:spPr>
        <p:txBody>
          <a:bodyPr anchorCtr="0" anchor="t" bIns="45700" lIns="36000" spcFirstLastPara="1" rIns="36000" wrap="square" tIns="45700">
            <a:noAutofit/>
          </a:bodyPr>
          <a:lstStyle/>
          <a:p>
            <a:pPr indent="0" lvl="0" marL="72000" rtl="0" algn="l">
              <a:lnSpc>
                <a:spcPct val="100000"/>
              </a:lnSpc>
              <a:spcBef>
                <a:spcPts val="0"/>
              </a:spcBef>
              <a:spcAft>
                <a:spcPts val="0"/>
              </a:spcAft>
              <a:buClr>
                <a:srgbClr val="EF4637"/>
              </a:buClr>
              <a:buSzPts val="1280"/>
              <a:buFont typeface="Arial"/>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32900" lvl="0" marL="288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to confirm the AGM process and preparation requirements</a:t>
            </a:r>
            <a:endParaRPr sz="1400">
              <a:solidFill>
                <a:srgbClr val="002387"/>
              </a:solidFill>
              <a:latin typeface="Arial"/>
              <a:ea typeface="Arial"/>
              <a:cs typeface="Arial"/>
              <a:sym typeface="Arial"/>
            </a:endParaRPr>
          </a:p>
          <a:p>
            <a:pPr indent="0" lvl="0" marL="72000" marR="0" rtl="0" algn="l">
              <a:lnSpc>
                <a:spcPct val="100000"/>
              </a:lnSpc>
              <a:spcBef>
                <a:spcPts val="0"/>
              </a:spcBef>
              <a:spcAft>
                <a:spcPts val="0"/>
              </a:spcAft>
              <a:buClr>
                <a:srgbClr val="000000"/>
              </a:buClr>
              <a:buSzPts val="1800"/>
              <a:buFont typeface="Arial"/>
              <a:buNone/>
            </a:pPr>
            <a:r>
              <a:t/>
            </a:r>
            <a:endParaRPr sz="1200">
              <a:solidFill>
                <a:srgbClr val="002286"/>
              </a:solidFill>
              <a:latin typeface="Arial"/>
              <a:ea typeface="Arial"/>
              <a:cs typeface="Arial"/>
              <a:sym typeface="Arial"/>
            </a:endParaRPr>
          </a:p>
          <a:p>
            <a:pPr indent="0" lvl="0" marL="72000" marR="0" rtl="0" algn="l">
              <a:lnSpc>
                <a:spcPct val="100000"/>
              </a:lnSpc>
              <a:spcBef>
                <a:spcPts val="300"/>
              </a:spcBef>
              <a:spcAft>
                <a:spcPts val="0"/>
              </a:spcAft>
              <a:buClr>
                <a:srgbClr val="000000"/>
              </a:buClr>
              <a:buSzPts val="1800"/>
              <a:buFont typeface="Arial"/>
              <a:buNone/>
            </a:pPr>
            <a:r>
              <a:rPr b="1" lang="en-NZ" sz="1400">
                <a:solidFill>
                  <a:srgbClr val="002387"/>
                </a:solidFill>
                <a:latin typeface="Arial"/>
                <a:ea typeface="Arial"/>
                <a:cs typeface="Arial"/>
                <a:sym typeface="Arial"/>
              </a:rPr>
              <a:t>The constitution says FlexForum will have an AGM</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proposed date is Thursday 22 August. We told the Incorporated Societies Register it would be held in August each year and it must be held by 30 September. </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30 days notice must be given to all Members specifying the business to be conducted (= 8 July). The AGM can be online, in person or other format decided by the Steering Group</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business of the AGM will be: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286"/>
              </a:solidFill>
              <a:latin typeface="Arial"/>
              <a:ea typeface="Arial"/>
              <a:cs typeface="Arial"/>
              <a:sym typeface="Arial"/>
            </a:endParaRPr>
          </a:p>
          <a:p>
            <a:pPr indent="-216000" lvl="0" marL="360000" marR="0" rtl="0" algn="l">
              <a:lnSpc>
                <a:spcPct val="100000"/>
              </a:lnSpc>
              <a:spcBef>
                <a:spcPts val="300"/>
              </a:spcBef>
              <a:spcAft>
                <a:spcPts val="0"/>
              </a:spcAft>
              <a:buClr>
                <a:srgbClr val="002286"/>
              </a:buClr>
              <a:buSzPts val="1200"/>
              <a:buFont typeface="Franklin Gothic"/>
              <a:buNone/>
            </a:pPr>
            <a:r>
              <a:t/>
            </a:r>
            <a:endParaRPr sz="1400">
              <a:solidFill>
                <a:srgbClr val="002286"/>
              </a:solidFill>
              <a:latin typeface="Arial"/>
              <a:ea typeface="Arial"/>
              <a:cs typeface="Arial"/>
              <a:sym typeface="Arial"/>
            </a:endParaRPr>
          </a:p>
          <a:p>
            <a:pPr indent="0" lvl="0" marL="67800" marR="0" rtl="0" algn="l">
              <a:lnSpc>
                <a:spcPct val="100000"/>
              </a:lnSpc>
              <a:spcBef>
                <a:spcPts val="300"/>
              </a:spcBef>
              <a:spcAft>
                <a:spcPts val="0"/>
              </a:spcAft>
              <a:buClr>
                <a:srgbClr val="002286"/>
              </a:buClr>
              <a:buSzPts val="1200"/>
              <a:buNone/>
            </a:pPr>
            <a:r>
              <a:t/>
            </a:r>
            <a:endParaRPr sz="1200">
              <a:solidFill>
                <a:srgbClr val="002286"/>
              </a:solidFill>
              <a:latin typeface="Arial"/>
              <a:ea typeface="Arial"/>
              <a:cs typeface="Arial"/>
              <a:sym typeface="Arial"/>
            </a:endParaRPr>
          </a:p>
        </p:txBody>
      </p:sp>
      <p:graphicFrame>
        <p:nvGraphicFramePr>
          <p:cNvPr id="131" name="Google Shape;131;g2d18015aa6d_0_201"/>
          <p:cNvGraphicFramePr/>
          <p:nvPr/>
        </p:nvGraphicFramePr>
        <p:xfrm>
          <a:off x="600875" y="3244650"/>
          <a:ext cx="3000000" cy="3000000"/>
        </p:xfrm>
        <a:graphic>
          <a:graphicData uri="http://schemas.openxmlformats.org/drawingml/2006/table">
            <a:tbl>
              <a:tblPr>
                <a:noFill/>
                <a:tableStyleId>{31CC04AD-043E-441E-AAAB-721244A7F706}</a:tableStyleId>
              </a:tblPr>
              <a:tblGrid>
                <a:gridCol w="2279775"/>
                <a:gridCol w="5383850"/>
                <a:gridCol w="3831800"/>
              </a:tblGrid>
              <a:tr h="381000">
                <a:tc>
                  <a:txBody>
                    <a:bodyPr/>
                    <a:lstStyle/>
                    <a:p>
                      <a:pPr indent="0" lvl="0" marL="0" marR="0" rtl="0" algn="l">
                        <a:lnSpc>
                          <a:spcPct val="100000"/>
                        </a:lnSpc>
                        <a:spcBef>
                          <a:spcPts val="0"/>
                        </a:spcBef>
                        <a:spcAft>
                          <a:spcPts val="0"/>
                        </a:spcAft>
                        <a:buClr>
                          <a:srgbClr val="EF4637"/>
                        </a:buClr>
                        <a:buSzPts val="1280"/>
                        <a:buFont typeface="Arial"/>
                        <a:buNone/>
                      </a:pPr>
                      <a:r>
                        <a:rPr lang="en-NZ" sz="1200" u="none" cap="none" strike="noStrike">
                          <a:solidFill>
                            <a:srgbClr val="EF4637"/>
                          </a:solidFill>
                        </a:rPr>
                        <a:t>AGM business</a:t>
                      </a:r>
                      <a:endParaRPr sz="1200" u="none" cap="none" strike="noStrike">
                        <a:solidFill>
                          <a:srgbClr val="EF4637"/>
                        </a:solidFill>
                      </a:endParaRPr>
                    </a:p>
                  </a:txBody>
                  <a:tcPr marT="91425" marB="91425" marR="91425" marL="91425"/>
                </a:tc>
                <a:tc>
                  <a:txBody>
                    <a:bodyPr/>
                    <a:lstStyle/>
                    <a:p>
                      <a:pPr indent="0" lvl="0" marL="0" marR="0" rtl="0" algn="l">
                        <a:lnSpc>
                          <a:spcPct val="100000"/>
                        </a:lnSpc>
                        <a:spcBef>
                          <a:spcPts val="0"/>
                        </a:spcBef>
                        <a:spcAft>
                          <a:spcPts val="0"/>
                        </a:spcAft>
                        <a:buClr>
                          <a:srgbClr val="EF4637"/>
                        </a:buClr>
                        <a:buSzPts val="1280"/>
                        <a:buFont typeface="Arial"/>
                        <a:buNone/>
                      </a:pPr>
                      <a:r>
                        <a:rPr lang="en-NZ" sz="1200" u="none" cap="none" strike="noStrike">
                          <a:solidFill>
                            <a:srgbClr val="EF4637"/>
                          </a:solidFill>
                        </a:rPr>
                        <a:t>Requirements</a:t>
                      </a:r>
                      <a:endParaRPr sz="1200" u="none" cap="none" strike="noStrike">
                        <a:solidFill>
                          <a:srgbClr val="EF4637"/>
                        </a:solidFill>
                      </a:endParaRPr>
                    </a:p>
                  </a:txBody>
                  <a:tcPr marT="91425" marB="91425" marR="91425" marL="91425"/>
                </a:tc>
                <a:tc>
                  <a:txBody>
                    <a:bodyPr/>
                    <a:lstStyle/>
                    <a:p>
                      <a:pPr indent="0" lvl="0" marL="0" marR="0" rtl="0" algn="l">
                        <a:lnSpc>
                          <a:spcPct val="100000"/>
                        </a:lnSpc>
                        <a:spcBef>
                          <a:spcPts val="0"/>
                        </a:spcBef>
                        <a:spcAft>
                          <a:spcPts val="0"/>
                        </a:spcAft>
                        <a:buClr>
                          <a:srgbClr val="EF4637"/>
                        </a:buClr>
                        <a:buSzPts val="1280"/>
                        <a:buFont typeface="Arial"/>
                        <a:buNone/>
                      </a:pPr>
                      <a:r>
                        <a:rPr lang="en-NZ" sz="1200" u="none" cap="none" strike="noStrike">
                          <a:solidFill>
                            <a:srgbClr val="EF4637"/>
                          </a:solidFill>
                        </a:rPr>
                        <a:t>Meeting these requirements</a:t>
                      </a:r>
                      <a:endParaRPr sz="1200" u="none" cap="none" strike="noStrike">
                        <a:solidFill>
                          <a:srgbClr val="EF4637"/>
                        </a:solidFill>
                      </a:endParaRPr>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receive the SG report on the FF affairs during the preceding year (to 31 March 2024) together with the annual statement of accounts and other reports of the FF</a:t>
                      </a:r>
                      <a:endParaRPr sz="1000" u="none" cap="none" strike="noStrike"/>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Present a report on FF affairs for 2023-24</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Present the annual statement of accounts:</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with income and expenditure for that financial year</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with assets and liabilities of the FlexForum as at the end of that financial year</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that is examined by a qualified accountant, who is not associated with a Member.</a:t>
                      </a:r>
                      <a:endParaRPr sz="1000" u="none" cap="none" strike="noStrike"/>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The Chair will report on FF affairs. This report will be ready by 11 July for review by the SG  </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The accountant has been asked to prepare the annual statement of accounts. </a:t>
                      </a:r>
                      <a:endParaRPr sz="1000" u="none" cap="none" strike="noStrike">
                        <a:solidFill>
                          <a:srgbClr val="002387"/>
                        </a:solidFill>
                      </a:endParaRPr>
                    </a:p>
                  </a:txBody>
                  <a:tcPr marT="91425" marB="91425" marR="91425" marL="91425"/>
                </a:tc>
              </a:tr>
              <a:tr h="1835575">
                <a:tc>
                  <a:txBody>
                    <a:bodyPr/>
                    <a:lstStyle/>
                    <a:p>
                      <a:pPr indent="0" lvl="0" marL="0" marR="0" rtl="0" algn="l">
                        <a:lnSpc>
                          <a:spcPct val="100000"/>
                        </a:lnSpc>
                        <a:spcBef>
                          <a:spcPts val="0"/>
                        </a:spcBef>
                        <a:spcAft>
                          <a:spcPts val="0"/>
                        </a:spcAft>
                        <a:buClr>
                          <a:schemeClr val="dk1"/>
                        </a:buClr>
                        <a:buSzPts val="1100"/>
                        <a:buFont typeface="Arial"/>
                        <a:buNone/>
                      </a:pPr>
                      <a:r>
                        <a:rPr lang="en-NZ" sz="1000" u="none" cap="none" strike="noStrike">
                          <a:solidFill>
                            <a:srgbClr val="002387"/>
                          </a:solidFill>
                        </a:rPr>
                        <a:t>to decide the appointment of the Steering Group members and the independent chair (if there are vacancies)</a:t>
                      </a:r>
                      <a:endParaRPr sz="1000" u="none" cap="none" strike="noStrike">
                        <a:solidFill>
                          <a:srgbClr val="002387"/>
                        </a:solidFill>
                      </a:endParaRPr>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Member vacancies are filled at the AGM by Members voting on a slate of candidates prepared by the chair taking account of the votes received prior to the AGM</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the process to nominate and vote on member vacancies must start 45 days before the AGM (= 20 June) </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at this time there will be 2 vacancies to fill (for a term of 2 years) </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the chair vacancy is filled at the AGM by Members voting on the nominated candidates </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the process to nominate the chair must start 45 days before the AGM </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note: the first Chair will hold office until the conclusion of the first Annual General Meeting but may be reappointed at that meeting</a:t>
                      </a:r>
                      <a:endParaRPr sz="1000" u="none" cap="none" strike="noStrike">
                        <a:solidFill>
                          <a:srgbClr val="002387"/>
                        </a:solidFill>
                      </a:endParaRPr>
                    </a:p>
                    <a:p>
                      <a:pPr indent="0" lvl="0" marL="0" marR="0" rtl="0" algn="l">
                        <a:lnSpc>
                          <a:spcPct val="100000"/>
                        </a:lnSpc>
                        <a:spcBef>
                          <a:spcPts val="600"/>
                        </a:spcBef>
                        <a:spcAft>
                          <a:spcPts val="0"/>
                        </a:spcAft>
                        <a:buClr>
                          <a:srgbClr val="000000"/>
                        </a:buClr>
                        <a:buSzPts val="1000"/>
                        <a:buFont typeface="Arial"/>
                        <a:buNone/>
                      </a:pPr>
                      <a:r>
                        <a:t/>
                      </a:r>
                      <a:endParaRPr sz="1000" u="none" cap="none" strike="noStrike">
                        <a:solidFill>
                          <a:srgbClr val="002387"/>
                        </a:solidFill>
                      </a:endParaRPr>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Before 20 June, the SG must advise Members</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the number of vacancies to be filled, the nomination form and selection process</a:t>
                      </a:r>
                      <a:endParaRPr sz="1000" u="none" cap="none" strike="noStrike">
                        <a:solidFill>
                          <a:srgbClr val="002387"/>
                        </a:solidFill>
                      </a:endParaRPr>
                    </a:p>
                    <a:p>
                      <a:pPr indent="-243500" lvl="0" marL="450000" marR="0" rtl="0" algn="l">
                        <a:lnSpc>
                          <a:spcPct val="100000"/>
                        </a:lnSpc>
                        <a:spcBef>
                          <a:spcPts val="0"/>
                        </a:spcBef>
                        <a:spcAft>
                          <a:spcPts val="0"/>
                        </a:spcAft>
                        <a:buClr>
                          <a:srgbClr val="002387"/>
                        </a:buClr>
                        <a:buSzPts val="1000"/>
                        <a:buFont typeface="Arial"/>
                        <a:buChar char="●"/>
                      </a:pPr>
                      <a:r>
                        <a:rPr lang="en-NZ" sz="1000" u="none" cap="none" strike="noStrike">
                          <a:solidFill>
                            <a:srgbClr val="002387"/>
                          </a:solidFill>
                        </a:rPr>
                        <a:t>the person selected to be the receiving officer for nominations and votes</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By 8 July, Members may submit a nomination for each vacancy 30 days </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By 22 July the SG will provide Members a shortlist of candidates for vacancies including the Chair</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By 5 August Members may vote on each vacancy except the Chair </a:t>
                      </a:r>
                      <a:endParaRPr sz="1000" u="none" cap="none" strike="noStrike">
                        <a:solidFill>
                          <a:srgbClr val="002387"/>
                        </a:solidFill>
                      </a:endParaRPr>
                    </a:p>
                  </a:txBody>
                  <a:tcPr marT="91425" marB="91425" marR="91425" marL="91425"/>
                </a:tc>
              </a:tr>
            </a:tbl>
          </a:graphicData>
        </a:graphic>
      </p:graphicFrame>
      <p:sp>
        <p:nvSpPr>
          <p:cNvPr id="132" name="Google Shape;132;g2d18015aa6d_0_201"/>
          <p:cNvSpPr txBox="1"/>
          <p:nvPr/>
        </p:nvSpPr>
        <p:spPr>
          <a:xfrm>
            <a:off x="6576575" y="191425"/>
            <a:ext cx="5321700" cy="1554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FF4438"/>
                </a:solidFill>
                <a:latin typeface="Arial"/>
                <a:ea typeface="Arial"/>
                <a:cs typeface="Arial"/>
                <a:sym typeface="Arial"/>
              </a:rPr>
              <a:t>:</a:t>
            </a:r>
            <a:r>
              <a:rPr b="0" i="0" lang="en-NZ" sz="1400" u="none" cap="none" strike="noStrike">
                <a:solidFill>
                  <a:srgbClr val="002387"/>
                </a:solidFill>
                <a:latin typeface="Arial"/>
                <a:ea typeface="Arial"/>
                <a:cs typeface="Arial"/>
                <a:sym typeface="Arial"/>
              </a:rPr>
              <a:t> make decisions to: </a:t>
            </a:r>
            <a:endParaRPr b="0" i="0" sz="1400" u="none" cap="none" strike="noStrike">
              <a:solidFill>
                <a:srgbClr val="002387"/>
              </a:solidFill>
              <a:latin typeface="Arial"/>
              <a:ea typeface="Arial"/>
              <a:cs typeface="Arial"/>
              <a:sym typeface="Arial"/>
            </a:endParaRPr>
          </a:p>
          <a:p>
            <a:pPr indent="-317500" lvl="0" marL="457200" marR="0" rtl="0" algn="l">
              <a:lnSpc>
                <a:spcPct val="100000"/>
              </a:lnSpc>
              <a:spcBef>
                <a:spcPts val="600"/>
              </a:spcBef>
              <a:spcAft>
                <a:spcPts val="0"/>
              </a:spcAft>
              <a:buClr>
                <a:srgbClr val="002387"/>
              </a:buClr>
              <a:buSzPts val="1400"/>
              <a:buFont typeface="Arial"/>
              <a:buAutoNum type="arabicPeriod"/>
            </a:pPr>
            <a:r>
              <a:rPr b="0" i="0" lang="en-NZ" sz="1400" u="none" cap="none" strike="noStrike">
                <a:solidFill>
                  <a:srgbClr val="002387"/>
                </a:solidFill>
                <a:latin typeface="Arial"/>
                <a:ea typeface="Arial"/>
                <a:cs typeface="Arial"/>
                <a:sym typeface="Arial"/>
              </a:rPr>
              <a:t>confirm the AGM date</a:t>
            </a:r>
            <a:endParaRPr b="0" i="0" sz="1400" u="none" cap="none" strike="noStrike">
              <a:solidFill>
                <a:srgbClr val="002387"/>
              </a:solidFill>
              <a:latin typeface="Arial"/>
              <a:ea typeface="Arial"/>
              <a:cs typeface="Arial"/>
              <a:sym typeface="Arial"/>
            </a:endParaRPr>
          </a:p>
          <a:p>
            <a:pPr indent="-317500" lvl="0" marL="457200" marR="0" rtl="0" algn="l">
              <a:lnSpc>
                <a:spcPct val="100000"/>
              </a:lnSpc>
              <a:spcBef>
                <a:spcPts val="0"/>
              </a:spcBef>
              <a:spcAft>
                <a:spcPts val="0"/>
              </a:spcAft>
              <a:buClr>
                <a:srgbClr val="002387"/>
              </a:buClr>
              <a:buSzPts val="1400"/>
              <a:buFont typeface="Arial"/>
              <a:buAutoNum type="arabicPeriod"/>
            </a:pPr>
            <a:r>
              <a:rPr b="0" i="0" lang="en-NZ" sz="1400" u="none" cap="none" strike="noStrike">
                <a:solidFill>
                  <a:srgbClr val="002387"/>
                </a:solidFill>
                <a:latin typeface="Arial"/>
                <a:ea typeface="Arial"/>
                <a:cs typeface="Arial"/>
                <a:sym typeface="Arial"/>
              </a:rPr>
              <a:t>develop a budget for 2024-25</a:t>
            </a:r>
            <a:endParaRPr b="0" i="0" sz="1400" u="none" cap="none" strike="noStrike">
              <a:solidFill>
                <a:srgbClr val="002387"/>
              </a:solidFill>
              <a:latin typeface="Arial"/>
              <a:ea typeface="Arial"/>
              <a:cs typeface="Arial"/>
              <a:sym typeface="Arial"/>
            </a:endParaRPr>
          </a:p>
          <a:p>
            <a:pPr indent="-317500" lvl="0" marL="457200" marR="0" rtl="0" algn="l">
              <a:lnSpc>
                <a:spcPct val="100000"/>
              </a:lnSpc>
              <a:spcBef>
                <a:spcPts val="0"/>
              </a:spcBef>
              <a:spcAft>
                <a:spcPts val="0"/>
              </a:spcAft>
              <a:buClr>
                <a:srgbClr val="002387"/>
              </a:buClr>
              <a:buSzPts val="1400"/>
              <a:buFont typeface="Arial"/>
              <a:buAutoNum type="arabicPeriod"/>
            </a:pPr>
            <a:r>
              <a:rPr b="0" i="0" lang="en-NZ" sz="1400" u="none" cap="none" strike="noStrike">
                <a:solidFill>
                  <a:srgbClr val="002387"/>
                </a:solidFill>
                <a:latin typeface="Arial"/>
                <a:ea typeface="Arial"/>
                <a:cs typeface="Arial"/>
                <a:sym typeface="Arial"/>
              </a:rPr>
              <a:t>confirm the role description for the independent chair</a:t>
            </a:r>
            <a:endParaRPr b="0" i="0" sz="1400" u="none" cap="none" strike="noStrike">
              <a:solidFill>
                <a:srgbClr val="002387"/>
              </a:solidFill>
              <a:latin typeface="Arial"/>
              <a:ea typeface="Arial"/>
              <a:cs typeface="Arial"/>
              <a:sym typeface="Arial"/>
            </a:endParaRPr>
          </a:p>
          <a:p>
            <a:pPr indent="-317500" lvl="0" marL="457200" marR="0" rtl="0" algn="l">
              <a:lnSpc>
                <a:spcPct val="100000"/>
              </a:lnSpc>
              <a:spcBef>
                <a:spcPts val="0"/>
              </a:spcBef>
              <a:spcAft>
                <a:spcPts val="0"/>
              </a:spcAft>
              <a:buClr>
                <a:srgbClr val="002387"/>
              </a:buClr>
              <a:buSzPts val="1400"/>
              <a:buFont typeface="Arial"/>
              <a:buAutoNum type="arabicPeriod"/>
            </a:pPr>
            <a:r>
              <a:rPr b="0" i="0" lang="en-NZ" sz="1400" u="none" cap="none" strike="noStrike">
                <a:solidFill>
                  <a:srgbClr val="002387"/>
                </a:solidFill>
                <a:latin typeface="Arial"/>
                <a:ea typeface="Arial"/>
                <a:cs typeface="Arial"/>
                <a:sym typeface="Arial"/>
              </a:rPr>
              <a:t>approve the chair and secretariat to make other necessary arrangements to meet the AGM requirements </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2d18015aa6d_0_211"/>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38" name="Google Shape;138;g2d18015aa6d_0_211"/>
          <p:cNvSpPr txBox="1"/>
          <p:nvPr>
            <p:ph type="title"/>
          </p:nvPr>
        </p:nvSpPr>
        <p:spPr>
          <a:xfrm>
            <a:off x="360000" y="89700"/>
            <a:ext cx="11160000" cy="7200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Clr>
                <a:srgbClr val="FF4331"/>
              </a:buClr>
              <a:buSzPts val="2400"/>
              <a:buFont typeface="Franklin Gothic"/>
              <a:buNone/>
            </a:pPr>
            <a:r>
              <a:rPr lang="en-NZ" sz="2400">
                <a:solidFill>
                  <a:srgbClr val="FF4331"/>
                </a:solidFill>
                <a:latin typeface="Franklin Gothic"/>
                <a:ea typeface="Franklin Gothic"/>
                <a:cs typeface="Franklin Gothic"/>
                <a:sym typeface="Franklin Gothic"/>
              </a:rPr>
              <a:t>4 AGM process and preparation (2) </a:t>
            </a:r>
            <a:endParaRPr sz="2400">
              <a:solidFill>
                <a:srgbClr val="FF4331"/>
              </a:solidFill>
              <a:latin typeface="Franklin Gothic"/>
              <a:ea typeface="Franklin Gothic"/>
              <a:cs typeface="Franklin Gothic"/>
              <a:sym typeface="Franklin Gothic"/>
            </a:endParaRPr>
          </a:p>
        </p:txBody>
      </p:sp>
      <p:sp>
        <p:nvSpPr>
          <p:cNvPr id="139" name="Google Shape;139;g2d18015aa6d_0_211"/>
          <p:cNvSpPr txBox="1"/>
          <p:nvPr>
            <p:ph idx="1" type="body"/>
          </p:nvPr>
        </p:nvSpPr>
        <p:spPr>
          <a:xfrm>
            <a:off x="509100" y="809700"/>
            <a:ext cx="10861800" cy="554700"/>
          </a:xfrm>
          <a:prstGeom prst="rect">
            <a:avLst/>
          </a:prstGeom>
          <a:noFill/>
          <a:ln>
            <a:noFill/>
          </a:ln>
        </p:spPr>
        <p:txBody>
          <a:bodyPr anchorCtr="0" anchor="t" bIns="45700" lIns="36000" spcFirstLastPara="1" rIns="36000" wrap="square" tIns="45700">
            <a:noAutofit/>
          </a:bodyPr>
          <a:lstStyle/>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the business of the AGM continued: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286"/>
              </a:solidFill>
              <a:latin typeface="Arial"/>
              <a:ea typeface="Arial"/>
              <a:cs typeface="Arial"/>
              <a:sym typeface="Arial"/>
            </a:endParaRPr>
          </a:p>
          <a:p>
            <a:pPr indent="-216000" lvl="0" marL="360000" marR="0" rtl="0" algn="l">
              <a:lnSpc>
                <a:spcPct val="100000"/>
              </a:lnSpc>
              <a:spcBef>
                <a:spcPts val="300"/>
              </a:spcBef>
              <a:spcAft>
                <a:spcPts val="0"/>
              </a:spcAft>
              <a:buClr>
                <a:srgbClr val="002286"/>
              </a:buClr>
              <a:buSzPts val="1200"/>
              <a:buFont typeface="Franklin Gothic"/>
              <a:buNone/>
            </a:pPr>
            <a:r>
              <a:t/>
            </a:r>
            <a:endParaRPr sz="1400">
              <a:solidFill>
                <a:srgbClr val="002286"/>
              </a:solidFill>
              <a:latin typeface="Arial"/>
              <a:ea typeface="Arial"/>
              <a:cs typeface="Arial"/>
              <a:sym typeface="Arial"/>
            </a:endParaRPr>
          </a:p>
          <a:p>
            <a:pPr indent="0" lvl="0" marL="67800" marR="0" rtl="0" algn="l">
              <a:lnSpc>
                <a:spcPct val="100000"/>
              </a:lnSpc>
              <a:spcBef>
                <a:spcPts val="300"/>
              </a:spcBef>
              <a:spcAft>
                <a:spcPts val="0"/>
              </a:spcAft>
              <a:buClr>
                <a:srgbClr val="002286"/>
              </a:buClr>
              <a:buSzPts val="1200"/>
              <a:buNone/>
            </a:pPr>
            <a:r>
              <a:t/>
            </a:r>
            <a:endParaRPr sz="1200">
              <a:solidFill>
                <a:srgbClr val="002286"/>
              </a:solidFill>
              <a:latin typeface="Arial"/>
              <a:ea typeface="Arial"/>
              <a:cs typeface="Arial"/>
              <a:sym typeface="Arial"/>
            </a:endParaRPr>
          </a:p>
        </p:txBody>
      </p:sp>
      <p:graphicFrame>
        <p:nvGraphicFramePr>
          <p:cNvPr id="140" name="Google Shape;140;g2d18015aa6d_0_211"/>
          <p:cNvGraphicFramePr/>
          <p:nvPr/>
        </p:nvGraphicFramePr>
        <p:xfrm>
          <a:off x="447300" y="1364400"/>
          <a:ext cx="3000000" cy="3000000"/>
        </p:xfrm>
        <a:graphic>
          <a:graphicData uri="http://schemas.openxmlformats.org/drawingml/2006/table">
            <a:tbl>
              <a:tblPr>
                <a:noFill/>
                <a:tableStyleId>{31CC04AD-043E-441E-AAAB-721244A7F706}</a:tableStyleId>
              </a:tblPr>
              <a:tblGrid>
                <a:gridCol w="2240500"/>
                <a:gridCol w="5291100"/>
                <a:gridCol w="3765800"/>
              </a:tblGrid>
              <a:tr h="381000">
                <a:tc>
                  <a:txBody>
                    <a:bodyPr/>
                    <a:lstStyle/>
                    <a:p>
                      <a:pPr indent="0" lvl="0" marL="0" marR="0" rtl="0" algn="l">
                        <a:lnSpc>
                          <a:spcPct val="100000"/>
                        </a:lnSpc>
                        <a:spcBef>
                          <a:spcPts val="0"/>
                        </a:spcBef>
                        <a:spcAft>
                          <a:spcPts val="0"/>
                        </a:spcAft>
                        <a:buClr>
                          <a:srgbClr val="000000"/>
                        </a:buClr>
                        <a:buSzPts val="1200"/>
                        <a:buFont typeface="Arial"/>
                        <a:buNone/>
                      </a:pPr>
                      <a:r>
                        <a:rPr lang="en-NZ" sz="1200" u="none" cap="none" strike="noStrike">
                          <a:solidFill>
                            <a:srgbClr val="EF4637"/>
                          </a:solidFill>
                        </a:rPr>
                        <a:t>AGM business</a:t>
                      </a:r>
                      <a:endParaRPr sz="1200" u="none" cap="none" strike="noStrike">
                        <a:solidFill>
                          <a:srgbClr val="EF4637"/>
                        </a:solidFill>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200" u="none" cap="none" strike="noStrike">
                          <a:solidFill>
                            <a:srgbClr val="EF4637"/>
                          </a:solidFill>
                        </a:rPr>
                        <a:t>Requirements</a:t>
                      </a:r>
                      <a:endParaRPr sz="1200" u="none" cap="none" strike="noStrike">
                        <a:solidFill>
                          <a:srgbClr val="EF4637"/>
                        </a:solidFill>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NZ" sz="1200" u="none" cap="none" strike="noStrike">
                          <a:solidFill>
                            <a:srgbClr val="EF4637"/>
                          </a:solidFill>
                        </a:rPr>
                        <a:t>Process and timing</a:t>
                      </a:r>
                      <a:endParaRPr sz="1200" u="none" cap="none" strike="noStrike">
                        <a:solidFill>
                          <a:srgbClr val="EF4637"/>
                        </a:solidFill>
                      </a:endParaRPr>
                    </a:p>
                  </a:txBody>
                  <a:tcPr marT="91425" marB="91425" marR="91425" marL="91425">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to review of progress against the Flexibility Plan</a:t>
                      </a:r>
                      <a:endParaRPr sz="1000" u="none" cap="none" strike="noStrike">
                        <a:solidFill>
                          <a:srgbClr val="002387"/>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No specific requirements.</a:t>
                      </a:r>
                      <a:endParaRPr sz="1000" u="none" cap="none" strike="noStrike">
                        <a:solidFill>
                          <a:srgbClr val="002387"/>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Members will have considered progress against the Plan ahead of the AGM</a:t>
                      </a:r>
                      <a:r>
                        <a:rPr lang="en-NZ" sz="1000" u="none" cap="none" strike="noStrike"/>
                        <a:t> </a:t>
                      </a:r>
                      <a:endParaRPr sz="1000" u="none" cap="none" strike="noStrike">
                        <a:solidFill>
                          <a:srgbClr val="002387"/>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to review the FlexForum Workplan and approve the budget for next year</a:t>
                      </a:r>
                      <a:endParaRPr sz="1000" u="none" cap="none" strike="noStrike">
                        <a:solidFill>
                          <a:srgbClr val="002387"/>
                        </a:solidFill>
                      </a:endParaRPr>
                    </a:p>
                  </a:txBody>
                  <a:tcPr marT="91425" marB="91425" marR="91425" marL="91425">
                    <a:lnT cap="flat" cmpd="sng" w="9525">
                      <a:solidFill>
                        <a:srgbClr val="9E9E9E"/>
                      </a:solidFill>
                      <a:prstDash val="solid"/>
                      <a:round/>
                      <a:headEnd len="sm" w="sm" type="none"/>
                      <a:tailEnd len="sm" w="sm" type="none"/>
                    </a:lnT>
                  </a:tcPr>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Present to Members the FlexForum workplan setting out the tasks and activities for the next financial year(s) </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Members to approve the budget for the next year </a:t>
                      </a:r>
                      <a:endParaRPr sz="1000" u="none" cap="none" strike="noStrike">
                        <a:solidFill>
                          <a:srgbClr val="002387"/>
                        </a:solidFill>
                      </a:endParaRPr>
                    </a:p>
                  </a:txBody>
                  <a:tcPr marT="91425" marB="91425" marR="91425" marL="91425">
                    <a:lnT cap="flat" cmpd="sng" w="9525">
                      <a:solidFill>
                        <a:srgbClr val="9E9E9E"/>
                      </a:solidFill>
                      <a:prstDash val="solid"/>
                      <a:round/>
                      <a:headEnd len="sm" w="sm" type="none"/>
                      <a:tailEnd len="sm" w="sm" type="none"/>
                    </a:lnT>
                  </a:tcPr>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Update the workplan for 2024 and beyond (approved 30-11-23) according to the workplan development process </a:t>
                      </a:r>
                      <a:endParaRPr sz="1000" u="none" cap="none" strike="noStrike">
                        <a:solidFill>
                          <a:srgbClr val="002387"/>
                        </a:solidFill>
                      </a:endParaRPr>
                    </a:p>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A budget for the coming year needs to be developed, at the same time as reviewing subscription categories and levels </a:t>
                      </a:r>
                      <a:endParaRPr sz="1000" u="none" cap="none" strike="noStrike"/>
                    </a:p>
                  </a:txBody>
                  <a:tcPr marT="91425" marB="91425" marR="91425" marL="91425">
                    <a:lnT cap="flat" cmpd="sng" w="9525">
                      <a:solidFill>
                        <a:srgbClr val="9E9E9E"/>
                      </a:solidFill>
                      <a:prstDash val="solid"/>
                      <a:round/>
                      <a:headEnd len="sm" w="sm" type="none"/>
                      <a:tailEnd len="sm" w="sm" type="none"/>
                    </a:lnT>
                  </a:tcPr>
                </a:tc>
              </a:tr>
              <a:tr h="381000">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to approve changes or additions to the Flexibility Plan</a:t>
                      </a:r>
                      <a:endParaRPr sz="1000" u="none" cap="none" strike="noStrike">
                        <a:solidFill>
                          <a:srgbClr val="002387"/>
                        </a:solidFill>
                      </a:endParaRPr>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No specific requirements, except that changes will be approved by 60% of Members at the meeting</a:t>
                      </a:r>
                      <a:endParaRPr sz="1000" u="none" cap="none" strike="noStrike"/>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The process to update the Flexibility Plan will begin once the progress report and blueprint are finalised. These should be done by 30 June, which does not leave much time for a robust process.</a:t>
                      </a:r>
                      <a:endParaRPr sz="1000" u="none" cap="none" strike="noStrike">
                        <a:solidFill>
                          <a:srgbClr val="002387"/>
                        </a:solidFill>
                      </a:endParaRPr>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to consider, discuss and deal with any business included in the notice of meeting.</a:t>
                      </a:r>
                      <a:endParaRPr sz="1000" u="none" cap="none" strike="noStrike"/>
                    </a:p>
                  </a:txBody>
                  <a:tcPr marT="91425" marB="91425" marR="91425" marL="91425"/>
                </a:tc>
                <a:tc>
                  <a:txBody>
                    <a:bodyPr/>
                    <a:lstStyle/>
                    <a:p>
                      <a:pPr indent="-153499" lvl="0" marL="179999" marR="0" rtl="0" algn="l">
                        <a:lnSpc>
                          <a:spcPct val="100000"/>
                        </a:lnSpc>
                        <a:spcBef>
                          <a:spcPts val="0"/>
                        </a:spcBef>
                        <a:spcAft>
                          <a:spcPts val="0"/>
                        </a:spcAft>
                        <a:buClr>
                          <a:srgbClr val="002387"/>
                        </a:buClr>
                        <a:buSzPts val="1000"/>
                        <a:buFont typeface="Arial"/>
                        <a:buAutoNum type="arabicPeriod"/>
                      </a:pPr>
                      <a:r>
                        <a:rPr lang="en-NZ" sz="1000" u="none" cap="none" strike="noStrike">
                          <a:solidFill>
                            <a:srgbClr val="002387"/>
                          </a:solidFill>
                        </a:rPr>
                        <a:t>Members wishing to put a motion in the AGM must notify the SG 30 days before the AGM (= 8 July)</a:t>
                      </a:r>
                      <a:endParaRPr sz="10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000"/>
                        <a:buFont typeface="Arial"/>
                        <a:buNone/>
                      </a:pPr>
                      <a:r>
                        <a:rPr lang="en-NZ" sz="1000" u="none" cap="none" strike="noStrike">
                          <a:solidFill>
                            <a:srgbClr val="002387"/>
                          </a:solidFill>
                        </a:rPr>
                        <a:t>NA</a:t>
                      </a:r>
                      <a:endParaRPr sz="1000" u="none" cap="none" strike="noStrike"/>
                    </a:p>
                  </a:txBody>
                  <a:tcPr marT="91425" marB="91425" marR="91425" marL="91425"/>
                </a:tc>
              </a:tr>
            </a:tbl>
          </a:graphicData>
        </a:graphic>
      </p:graphicFrame>
      <p:sp>
        <p:nvSpPr>
          <p:cNvPr id="141" name="Google Shape;141;g2d18015aa6d_0_211"/>
          <p:cNvSpPr txBox="1"/>
          <p:nvPr>
            <p:ph idx="1" type="body"/>
          </p:nvPr>
        </p:nvSpPr>
        <p:spPr>
          <a:xfrm>
            <a:off x="447300" y="5012625"/>
            <a:ext cx="10861800" cy="1601700"/>
          </a:xfrm>
          <a:prstGeom prst="rect">
            <a:avLst/>
          </a:prstGeom>
          <a:noFill/>
          <a:ln>
            <a:noFill/>
          </a:ln>
        </p:spPr>
        <p:txBody>
          <a:bodyPr anchorCtr="0" anchor="t" bIns="45700" lIns="36000" spcFirstLastPara="1" rIns="36000" wrap="square" tIns="45700">
            <a:noAutofit/>
          </a:bodyPr>
          <a:lstStyle/>
          <a:p>
            <a:pPr indent="0" lvl="0" marL="0" marR="0" rtl="0" algn="l">
              <a:lnSpc>
                <a:spcPct val="100000"/>
              </a:lnSpc>
              <a:spcBef>
                <a:spcPts val="600"/>
              </a:spcBef>
              <a:spcAft>
                <a:spcPts val="0"/>
              </a:spcAft>
              <a:buSzPts val="1800"/>
              <a:buNone/>
            </a:pPr>
            <a:r>
              <a:rPr b="1" lang="en-NZ" sz="1400">
                <a:solidFill>
                  <a:srgbClr val="002387"/>
                </a:solidFill>
                <a:latin typeface="Arial"/>
                <a:ea typeface="Arial"/>
                <a:cs typeface="Arial"/>
                <a:sym typeface="Arial"/>
              </a:rPr>
              <a:t>Dependencies</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before requesting nominations to be independent chair, we need to confirm the role description drawing on experience of the incumbent over the previous 6 months </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Anything else?</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286"/>
              </a:solidFill>
              <a:latin typeface="Arial"/>
              <a:ea typeface="Arial"/>
              <a:cs typeface="Arial"/>
              <a:sym typeface="Arial"/>
            </a:endParaRPr>
          </a:p>
          <a:p>
            <a:pPr indent="-216000" lvl="0" marL="360000" marR="0" rtl="0" algn="l">
              <a:lnSpc>
                <a:spcPct val="100000"/>
              </a:lnSpc>
              <a:spcBef>
                <a:spcPts val="300"/>
              </a:spcBef>
              <a:spcAft>
                <a:spcPts val="0"/>
              </a:spcAft>
              <a:buClr>
                <a:srgbClr val="002286"/>
              </a:buClr>
              <a:buSzPts val="1200"/>
              <a:buFont typeface="Franklin Gothic"/>
              <a:buNone/>
            </a:pPr>
            <a:r>
              <a:t/>
            </a:r>
            <a:endParaRPr sz="1400">
              <a:solidFill>
                <a:srgbClr val="002286"/>
              </a:solidFill>
              <a:latin typeface="Arial"/>
              <a:ea typeface="Arial"/>
              <a:cs typeface="Arial"/>
              <a:sym typeface="Arial"/>
            </a:endParaRPr>
          </a:p>
          <a:p>
            <a:pPr indent="0" lvl="0" marL="67800" marR="0" rtl="0" algn="l">
              <a:lnSpc>
                <a:spcPct val="100000"/>
              </a:lnSpc>
              <a:spcBef>
                <a:spcPts val="300"/>
              </a:spcBef>
              <a:spcAft>
                <a:spcPts val="0"/>
              </a:spcAft>
              <a:buClr>
                <a:srgbClr val="002286"/>
              </a:buClr>
              <a:buSzPts val="1200"/>
              <a:buNone/>
            </a:pPr>
            <a:r>
              <a:t/>
            </a:r>
            <a:endParaRPr sz="1200">
              <a:solidFill>
                <a:srgbClr val="002286"/>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7"/>
          <p:cNvSpPr txBox="1"/>
          <p:nvPr>
            <p:ph idx="12" type="sldNum"/>
          </p:nvPr>
        </p:nvSpPr>
        <p:spPr>
          <a:xfrm>
            <a:off x="11520000" y="6480000"/>
            <a:ext cx="576261" cy="3652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47" name="Google Shape;147;p7"/>
          <p:cNvSpPr txBox="1"/>
          <p:nvPr>
            <p:ph type="title"/>
          </p:nvPr>
        </p:nvSpPr>
        <p:spPr>
          <a:xfrm>
            <a:off x="516000" y="114300"/>
            <a:ext cx="11160000" cy="6756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Engag</a:t>
            </a:r>
            <a:r>
              <a:rPr lang="en-NZ" sz="2400">
                <a:solidFill>
                  <a:srgbClr val="FF4331"/>
                </a:solidFill>
                <a:highlight>
                  <a:schemeClr val="lt1"/>
                </a:highlight>
                <a:latin typeface="Franklin Gothic"/>
                <a:ea typeface="Franklin Gothic"/>
                <a:cs typeface="Franklin Gothic"/>
                <a:sym typeface="Franklin Gothic"/>
              </a:rPr>
              <a:t>ement (1) </a:t>
            </a:r>
            <a:endParaRPr sz="2400">
              <a:solidFill>
                <a:srgbClr val="FF4331"/>
              </a:solidFill>
              <a:highlight>
                <a:schemeClr val="lt1"/>
              </a:highlight>
              <a:latin typeface="Franklin Gothic"/>
              <a:ea typeface="Franklin Gothic"/>
              <a:cs typeface="Franklin Gothic"/>
              <a:sym typeface="Franklin Gothic"/>
            </a:endParaRPr>
          </a:p>
        </p:txBody>
      </p:sp>
      <p:sp>
        <p:nvSpPr>
          <p:cNvPr id="148" name="Google Shape;148;p7"/>
          <p:cNvSpPr txBox="1"/>
          <p:nvPr>
            <p:ph idx="1" type="body"/>
          </p:nvPr>
        </p:nvSpPr>
        <p:spPr>
          <a:xfrm>
            <a:off x="516000" y="789900"/>
            <a:ext cx="10910100" cy="51180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5118" lvl="0" marL="269999" marR="0" rtl="0" algn="l">
              <a:lnSpc>
                <a:spcPct val="100000"/>
              </a:lnSpc>
              <a:spcBef>
                <a:spcPts val="300"/>
              </a:spcBef>
              <a:spcAft>
                <a:spcPts val="0"/>
              </a:spcAft>
              <a:buClr>
                <a:srgbClr val="002387"/>
              </a:buClr>
              <a:buSzPts val="1120"/>
              <a:buFont typeface="Noto Sans Symbols"/>
              <a:buChar char="▪"/>
            </a:pPr>
            <a:r>
              <a:rPr lang="en-NZ" sz="1400">
                <a:solidFill>
                  <a:srgbClr val="002387"/>
                </a:solidFill>
                <a:latin typeface="Arial"/>
                <a:ea typeface="Arial"/>
                <a:cs typeface="Arial"/>
                <a:sym typeface="Arial"/>
              </a:rPr>
              <a:t>Obtain Steering Group endorsement to engage Heft to assist with comms &amp; engagement</a:t>
            </a:r>
            <a:endParaRPr sz="1400">
              <a:solidFill>
                <a:srgbClr val="002387"/>
              </a:solidFill>
              <a:latin typeface="Arial"/>
              <a:ea typeface="Arial"/>
              <a:cs typeface="Arial"/>
              <a:sym typeface="Arial"/>
            </a:endParaRPr>
          </a:p>
          <a:p>
            <a:pPr indent="0" lvl="0" marL="0" rtl="0" algn="l">
              <a:lnSpc>
                <a:spcPct val="100000"/>
              </a:lnSpc>
              <a:spcBef>
                <a:spcPts val="300"/>
              </a:spcBef>
              <a:spcAft>
                <a:spcPts val="0"/>
              </a:spcAft>
              <a:buSzPts val="1800"/>
              <a:buNone/>
            </a:pPr>
            <a:r>
              <a:t/>
            </a:r>
            <a:endParaRPr sz="1400">
              <a:solidFill>
                <a:srgbClr val="002387"/>
              </a:solidFill>
              <a:latin typeface="Arial"/>
              <a:ea typeface="Arial"/>
              <a:cs typeface="Arial"/>
              <a:sym typeface="Arial"/>
            </a:endParaRPr>
          </a:p>
          <a:p>
            <a:pPr indent="0" lvl="0" marL="72000" rtl="0" algn="l">
              <a:lnSpc>
                <a:spcPct val="100000"/>
              </a:lnSpc>
              <a:spcBef>
                <a:spcPts val="300"/>
              </a:spcBef>
              <a:spcAft>
                <a:spcPts val="0"/>
              </a:spcAft>
              <a:buClr>
                <a:schemeClr val="dk1"/>
              </a:buClr>
              <a:buSzPts val="1800"/>
              <a:buFont typeface="Arial"/>
              <a:buNone/>
            </a:pPr>
            <a:r>
              <a:rPr b="1" lang="en-NZ" sz="1400">
                <a:solidFill>
                  <a:srgbClr val="002387"/>
                </a:solidFill>
                <a:latin typeface="Arial"/>
                <a:ea typeface="Arial"/>
                <a:cs typeface="Arial"/>
                <a:sym typeface="Arial"/>
              </a:rPr>
              <a:t>Context</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FlexForum has significant engagement requirements (e.g., membership renewal 27x, new members, working with officials/regulators, Minister)</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FlexForum has significant communications requirements (critical outputs of workstreams imminent)</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An engagement plan was agreed as an Ara Ake deliverable (May 31st)</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Steve/Evie/Fiona have met twice to review previous FF work around comms &amp; engagement; determined a need for assistance</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t/>
            </a:r>
            <a:endParaRPr sz="1400">
              <a:solidFill>
                <a:srgbClr val="002387"/>
              </a:solidFill>
              <a:latin typeface="Arial"/>
              <a:ea typeface="Arial"/>
              <a:cs typeface="Arial"/>
              <a:sym typeface="Arial"/>
            </a:endParaRPr>
          </a:p>
          <a:p>
            <a:pPr indent="0" lvl="0" marL="0" marR="0" rtl="0" algn="l">
              <a:lnSpc>
                <a:spcPct val="100000"/>
              </a:lnSpc>
              <a:spcBef>
                <a:spcPts val="600"/>
              </a:spcBef>
              <a:spcAft>
                <a:spcPts val="0"/>
              </a:spcAft>
              <a:buSzPts val="1800"/>
              <a:buNone/>
            </a:pPr>
            <a:r>
              <a:rPr b="1" lang="en-NZ" sz="1400">
                <a:solidFill>
                  <a:srgbClr val="002387"/>
                </a:solidFill>
                <a:latin typeface="Arial"/>
                <a:ea typeface="Arial"/>
                <a:cs typeface="Arial"/>
                <a:sym typeface="Arial"/>
              </a:rPr>
              <a:t>Proposal from Heft</a:t>
            </a:r>
            <a:endParaRPr b="1"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Heft was invited to provide a proposal.</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Heft provided two proposals:</a:t>
            </a:r>
            <a:endParaRPr sz="1400">
              <a:solidFill>
                <a:srgbClr val="002387"/>
              </a:solidFill>
              <a:latin typeface="Arial"/>
              <a:ea typeface="Arial"/>
              <a:cs typeface="Arial"/>
              <a:sym typeface="Arial"/>
            </a:endParaRPr>
          </a:p>
          <a:p>
            <a:pPr indent="-317500" lvl="1" marL="9144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Engagement Plan (May 31st) and Strategic Comms Plan (June 30th). Includes key messaging handbook and key message development for workstreams</a:t>
            </a:r>
            <a:endParaRPr sz="1400">
              <a:solidFill>
                <a:srgbClr val="002387"/>
              </a:solidFill>
              <a:latin typeface="Arial"/>
              <a:ea typeface="Arial"/>
              <a:cs typeface="Arial"/>
              <a:sym typeface="Arial"/>
            </a:endParaRPr>
          </a:p>
          <a:p>
            <a:pPr indent="-317500" lvl="1" marL="9144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Option 1 plus thought leadership demonstration, managed government relations, comms workshop for SG/workstream convenors and social media plan</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 Funded by recent new member fees (ERANZ+Rewiring+Basis).</a:t>
            </a:r>
            <a:endParaRPr sz="1400">
              <a:solidFill>
                <a:srgbClr val="002387"/>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Social media strategy would be a worthy add-on - need to understand value-add</a:t>
            </a:r>
            <a:endParaRPr sz="1400">
              <a:solidFill>
                <a:srgbClr val="002387"/>
              </a:solidFill>
              <a:latin typeface="Arial"/>
              <a:ea typeface="Arial"/>
              <a:cs typeface="Arial"/>
              <a:sym typeface="Arial"/>
            </a:endParaRPr>
          </a:p>
        </p:txBody>
      </p:sp>
      <p:sp>
        <p:nvSpPr>
          <p:cNvPr id="149" name="Google Shape;149;p7"/>
          <p:cNvSpPr txBox="1"/>
          <p:nvPr/>
        </p:nvSpPr>
        <p:spPr>
          <a:xfrm>
            <a:off x="516000" y="6164225"/>
            <a:ext cx="11044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60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002387"/>
                </a:solidFill>
                <a:latin typeface="Arial"/>
                <a:ea typeface="Arial"/>
                <a:cs typeface="Arial"/>
                <a:sym typeface="Arial"/>
              </a:rPr>
              <a:t>: Approve recommendation to engage</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d283b88693_1_0"/>
          <p:cNvSpPr txBox="1"/>
          <p:nvPr>
            <p:ph idx="12" type="sldNum"/>
          </p:nvPr>
        </p:nvSpPr>
        <p:spPr>
          <a:xfrm>
            <a:off x="11520000" y="6480000"/>
            <a:ext cx="5763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NZ"/>
              <a:t>‹#›</a:t>
            </a:fld>
            <a:endParaRPr/>
          </a:p>
        </p:txBody>
      </p:sp>
      <p:sp>
        <p:nvSpPr>
          <p:cNvPr id="155" name="Google Shape;155;g2d283b88693_1_0"/>
          <p:cNvSpPr txBox="1"/>
          <p:nvPr>
            <p:ph type="title"/>
          </p:nvPr>
        </p:nvSpPr>
        <p:spPr>
          <a:xfrm>
            <a:off x="516000" y="114300"/>
            <a:ext cx="11160000" cy="675600"/>
          </a:xfrm>
          <a:prstGeom prst="rect">
            <a:avLst/>
          </a:prstGeom>
          <a:noFill/>
          <a:ln>
            <a:noFill/>
          </a:ln>
        </p:spPr>
        <p:txBody>
          <a:bodyPr anchorCtr="0" anchor="ctr" bIns="45700" lIns="91425" spcFirstLastPara="1" rIns="91425" wrap="square" tIns="45700">
            <a:normAutofit/>
          </a:bodyPr>
          <a:lstStyle/>
          <a:p>
            <a:pPr indent="0" lvl="0" marL="72000" rtl="0" algn="l">
              <a:lnSpc>
                <a:spcPct val="90000"/>
              </a:lnSpc>
              <a:spcBef>
                <a:spcPts val="0"/>
              </a:spcBef>
              <a:spcAft>
                <a:spcPts val="0"/>
              </a:spcAft>
              <a:buSzPts val="1800"/>
              <a:buNone/>
            </a:pPr>
            <a:r>
              <a:rPr lang="en-NZ" sz="2400">
                <a:solidFill>
                  <a:srgbClr val="FF4331"/>
                </a:solidFill>
                <a:latin typeface="Franklin Gothic"/>
                <a:ea typeface="Franklin Gothic"/>
                <a:cs typeface="Franklin Gothic"/>
                <a:sym typeface="Franklin Gothic"/>
              </a:rPr>
              <a:t>5 Engag</a:t>
            </a:r>
            <a:r>
              <a:rPr lang="en-NZ" sz="2400">
                <a:solidFill>
                  <a:srgbClr val="FF4331"/>
                </a:solidFill>
                <a:highlight>
                  <a:schemeClr val="lt1"/>
                </a:highlight>
                <a:latin typeface="Franklin Gothic"/>
                <a:ea typeface="Franklin Gothic"/>
                <a:cs typeface="Franklin Gothic"/>
                <a:sym typeface="Franklin Gothic"/>
              </a:rPr>
              <a:t>ement (2) </a:t>
            </a:r>
            <a:endParaRPr sz="2400">
              <a:solidFill>
                <a:srgbClr val="FF4331"/>
              </a:solidFill>
              <a:highlight>
                <a:schemeClr val="lt1"/>
              </a:highlight>
              <a:latin typeface="Franklin Gothic"/>
              <a:ea typeface="Franklin Gothic"/>
              <a:cs typeface="Franklin Gothic"/>
              <a:sym typeface="Franklin Gothic"/>
            </a:endParaRPr>
          </a:p>
        </p:txBody>
      </p:sp>
      <p:sp>
        <p:nvSpPr>
          <p:cNvPr id="156" name="Google Shape;156;g2d283b88693_1_0"/>
          <p:cNvSpPr txBox="1"/>
          <p:nvPr>
            <p:ph idx="1" type="body"/>
          </p:nvPr>
        </p:nvSpPr>
        <p:spPr>
          <a:xfrm>
            <a:off x="516000" y="789900"/>
            <a:ext cx="10910100" cy="4484100"/>
          </a:xfrm>
          <a:prstGeom prst="rect">
            <a:avLst/>
          </a:prstGeom>
          <a:noFill/>
          <a:ln>
            <a:noFill/>
          </a:ln>
        </p:spPr>
        <p:txBody>
          <a:bodyPr anchorCtr="0" anchor="t" bIns="45700" lIns="91425" spcFirstLastPara="1" rIns="91425" wrap="square" tIns="45700">
            <a:noAutofit/>
          </a:bodyPr>
          <a:lstStyle/>
          <a:p>
            <a:pPr indent="0" lvl="0" marL="72000" rtl="0" algn="l">
              <a:lnSpc>
                <a:spcPct val="100000"/>
              </a:lnSpc>
              <a:spcBef>
                <a:spcPts val="0"/>
              </a:spcBef>
              <a:spcAft>
                <a:spcPts val="0"/>
              </a:spcAft>
              <a:buClr>
                <a:srgbClr val="EF4637"/>
              </a:buClr>
              <a:buSzPts val="1280"/>
              <a:buNone/>
            </a:pPr>
            <a:r>
              <a:rPr lang="en-NZ" sz="1400">
                <a:solidFill>
                  <a:srgbClr val="EF4637"/>
                </a:solidFill>
                <a:latin typeface="Arial"/>
                <a:ea typeface="Arial"/>
                <a:cs typeface="Arial"/>
                <a:sym typeface="Arial"/>
              </a:rPr>
              <a:t>Purpose of this item: </a:t>
            </a:r>
            <a:endParaRPr sz="1400">
              <a:solidFill>
                <a:srgbClr val="002387"/>
              </a:solidFill>
              <a:latin typeface="Arial"/>
              <a:ea typeface="Arial"/>
              <a:cs typeface="Arial"/>
              <a:sym typeface="Arial"/>
            </a:endParaRPr>
          </a:p>
          <a:p>
            <a:pPr indent="-215118" lvl="0" marL="269999" rtl="0" algn="l">
              <a:lnSpc>
                <a:spcPct val="100000"/>
              </a:lnSpc>
              <a:spcBef>
                <a:spcPts val="300"/>
              </a:spcBef>
              <a:spcAft>
                <a:spcPts val="0"/>
              </a:spcAft>
              <a:buClr>
                <a:srgbClr val="002387"/>
              </a:buClr>
              <a:buSzPts val="1120"/>
              <a:buFont typeface="Noto Sans Symbols"/>
              <a:buChar char="▪"/>
            </a:pPr>
            <a:r>
              <a:rPr lang="en-NZ" sz="1400">
                <a:solidFill>
                  <a:srgbClr val="002387"/>
                </a:solidFill>
                <a:latin typeface="Arial"/>
                <a:ea typeface="Arial"/>
                <a:cs typeface="Arial"/>
                <a:sym typeface="Arial"/>
              </a:rPr>
              <a:t>agree how to finalise the Engagement plan</a:t>
            </a:r>
            <a:endParaRPr sz="1400">
              <a:solidFill>
                <a:srgbClr val="002387"/>
              </a:solidFill>
              <a:latin typeface="Arial"/>
              <a:ea typeface="Arial"/>
              <a:cs typeface="Arial"/>
              <a:sym typeface="Arial"/>
            </a:endParaRPr>
          </a:p>
          <a:p>
            <a:pPr indent="-215118" lvl="0" marL="269999" marR="0" rtl="0" algn="l">
              <a:lnSpc>
                <a:spcPct val="100000"/>
              </a:lnSpc>
              <a:spcBef>
                <a:spcPts val="300"/>
              </a:spcBef>
              <a:spcAft>
                <a:spcPts val="0"/>
              </a:spcAft>
              <a:buClr>
                <a:srgbClr val="002387"/>
              </a:buClr>
              <a:buSzPts val="1120"/>
              <a:buFont typeface="Noto Sans Symbols"/>
              <a:buChar char="▪"/>
            </a:pPr>
            <a:r>
              <a:rPr lang="en-NZ" sz="1400">
                <a:solidFill>
                  <a:srgbClr val="002387"/>
                </a:solidFill>
                <a:latin typeface="Arial"/>
                <a:ea typeface="Arial"/>
                <a:cs typeface="Arial"/>
                <a:sym typeface="Arial"/>
              </a:rPr>
              <a:t>update on engagement activity</a:t>
            </a:r>
            <a:endParaRPr sz="1400">
              <a:solidFill>
                <a:srgbClr val="002387"/>
              </a:solidFill>
              <a:latin typeface="Arial"/>
              <a:ea typeface="Arial"/>
              <a:cs typeface="Arial"/>
              <a:sym typeface="Arial"/>
            </a:endParaRPr>
          </a:p>
          <a:p>
            <a:pPr indent="0" lvl="0" marL="0" rtl="0" algn="l">
              <a:lnSpc>
                <a:spcPct val="100000"/>
              </a:lnSpc>
              <a:spcBef>
                <a:spcPts val="300"/>
              </a:spcBef>
              <a:spcAft>
                <a:spcPts val="0"/>
              </a:spcAft>
              <a:buSzPts val="1800"/>
              <a:buNone/>
            </a:pPr>
            <a:r>
              <a:t/>
            </a:r>
            <a:endParaRPr sz="1400">
              <a:solidFill>
                <a:srgbClr val="002387"/>
              </a:solidFill>
              <a:latin typeface="Arial"/>
              <a:ea typeface="Arial"/>
              <a:cs typeface="Arial"/>
              <a:sym typeface="Arial"/>
            </a:endParaRPr>
          </a:p>
          <a:p>
            <a:pPr indent="0" lvl="0" marL="72000" rtl="0" algn="l">
              <a:lnSpc>
                <a:spcPct val="100000"/>
              </a:lnSpc>
              <a:spcBef>
                <a:spcPts val="300"/>
              </a:spcBef>
              <a:spcAft>
                <a:spcPts val="0"/>
              </a:spcAft>
              <a:buClr>
                <a:schemeClr val="dk1"/>
              </a:buClr>
              <a:buSzPts val="1800"/>
              <a:buFont typeface="Arial"/>
              <a:buNone/>
            </a:pPr>
            <a:r>
              <a:rPr b="1" lang="en-NZ" sz="1400">
                <a:solidFill>
                  <a:srgbClr val="002387"/>
                </a:solidFill>
                <a:latin typeface="Arial"/>
                <a:ea typeface="Arial"/>
                <a:cs typeface="Arial"/>
                <a:sym typeface="Arial"/>
              </a:rPr>
              <a:t>Finalising the Engagement plan</a:t>
            </a:r>
            <a:endParaRPr b="1" sz="1400">
              <a:solidFill>
                <a:srgbClr val="002286"/>
              </a:solidFill>
              <a:latin typeface="Arial"/>
              <a:ea typeface="Arial"/>
              <a:cs typeface="Arial"/>
              <a:sym typeface="Arial"/>
            </a:endParaRPr>
          </a:p>
          <a:p>
            <a:pPr indent="-304900" lvl="0" marL="360000" marR="0" rtl="0" algn="l">
              <a:lnSpc>
                <a:spcPct val="100000"/>
              </a:lnSpc>
              <a:spcBef>
                <a:spcPts val="600"/>
              </a:spcBef>
              <a:spcAft>
                <a:spcPts val="0"/>
              </a:spcAft>
              <a:buClr>
                <a:srgbClr val="002387"/>
              </a:buClr>
              <a:buSzPts val="1400"/>
              <a:buChar char="-"/>
            </a:pPr>
            <a:r>
              <a:rPr lang="en-NZ" sz="1400">
                <a:solidFill>
                  <a:srgbClr val="002387"/>
                </a:solidFill>
                <a:latin typeface="Arial"/>
                <a:ea typeface="Arial"/>
                <a:cs typeface="Arial"/>
                <a:sym typeface="Arial"/>
              </a:rPr>
              <a:t>An engagement plan needs to be finalised by 31 May and a copy sent to Ara Ake</a:t>
            </a:r>
            <a:endParaRPr sz="1400">
              <a:solidFill>
                <a:srgbClr val="002387"/>
              </a:solidFill>
              <a:latin typeface="Arial"/>
              <a:ea typeface="Arial"/>
              <a:cs typeface="Arial"/>
              <a:sym typeface="Arial"/>
            </a:endParaRPr>
          </a:p>
          <a:p>
            <a:pPr indent="-304900" lvl="0" marL="360000" rtl="0" algn="l">
              <a:lnSpc>
                <a:spcPct val="100000"/>
              </a:lnSpc>
              <a:spcBef>
                <a:spcPts val="600"/>
              </a:spcBef>
              <a:spcAft>
                <a:spcPts val="0"/>
              </a:spcAft>
              <a:buClr>
                <a:srgbClr val="002387"/>
              </a:buClr>
              <a:buSzPts val="1400"/>
              <a:buFont typeface="Arial"/>
              <a:buChar char="-"/>
            </a:pPr>
            <a:r>
              <a:rPr lang="en-NZ" sz="1400">
                <a:solidFill>
                  <a:srgbClr val="002387"/>
                </a:solidFill>
                <a:latin typeface="Arial"/>
                <a:ea typeface="Arial"/>
                <a:cs typeface="Arial"/>
                <a:sym typeface="Arial"/>
              </a:rPr>
              <a:t>The process proposed for finalising the plan is:</a:t>
            </a:r>
            <a:endParaRPr sz="1400">
              <a:solidFill>
                <a:srgbClr val="002387"/>
              </a:solidFill>
              <a:latin typeface="Arial"/>
              <a:ea typeface="Arial"/>
              <a:cs typeface="Arial"/>
              <a:sym typeface="Arial"/>
            </a:endParaRPr>
          </a:p>
          <a:p>
            <a:pPr indent="-268899" lvl="1" marL="63000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Engage Heft to draft the engagement plan guided by Chair and SG members, delivering to Ara Ake per above deadline</a:t>
            </a:r>
            <a:endParaRPr sz="1400">
              <a:solidFill>
                <a:srgbClr val="002387"/>
              </a:solidFill>
              <a:latin typeface="Arial"/>
              <a:ea typeface="Arial"/>
              <a:cs typeface="Arial"/>
              <a:sym typeface="Arial"/>
            </a:endParaRPr>
          </a:p>
          <a:p>
            <a:pPr indent="-268899" lvl="1" marL="63000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Development of the plan will be overseen by Chair and SG members.</a:t>
            </a:r>
            <a:endParaRPr sz="1400">
              <a:solidFill>
                <a:srgbClr val="002387"/>
              </a:solidFill>
              <a:latin typeface="Arial"/>
              <a:ea typeface="Arial"/>
              <a:cs typeface="Arial"/>
              <a:sym typeface="Arial"/>
            </a:endParaRPr>
          </a:p>
          <a:p>
            <a:pPr indent="-268899" lvl="1" marL="630000" rtl="0" algn="l">
              <a:lnSpc>
                <a:spcPct val="100000"/>
              </a:lnSpc>
              <a:spcBef>
                <a:spcPts val="600"/>
              </a:spcBef>
              <a:spcAft>
                <a:spcPts val="0"/>
              </a:spcAft>
              <a:buClr>
                <a:srgbClr val="002286"/>
              </a:buClr>
              <a:buSzPts val="1400"/>
              <a:buFont typeface="Franklin Gothic"/>
              <a:buChar char="•"/>
            </a:pPr>
            <a:r>
              <a:rPr lang="en-NZ" sz="1400">
                <a:solidFill>
                  <a:srgbClr val="002387"/>
                </a:solidFill>
                <a:latin typeface="Arial"/>
                <a:ea typeface="Arial"/>
                <a:cs typeface="Arial"/>
                <a:sym typeface="Arial"/>
              </a:rPr>
              <a:t>Meeting with Heft next week to agree specific timeline and assess opportunity for SG to review a draft, </a:t>
            </a:r>
            <a:endParaRPr sz="1400">
              <a:solidFill>
                <a:srgbClr val="002387"/>
              </a:solidFill>
              <a:latin typeface="Arial"/>
              <a:ea typeface="Arial"/>
              <a:cs typeface="Arial"/>
              <a:sym typeface="Arial"/>
            </a:endParaRPr>
          </a:p>
        </p:txBody>
      </p:sp>
      <p:sp>
        <p:nvSpPr>
          <p:cNvPr id="157" name="Google Shape;157;g2d283b88693_1_0"/>
          <p:cNvSpPr txBox="1"/>
          <p:nvPr/>
        </p:nvSpPr>
        <p:spPr>
          <a:xfrm>
            <a:off x="516000" y="5907850"/>
            <a:ext cx="11044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600"/>
              </a:spcBef>
              <a:spcAft>
                <a:spcPts val="600"/>
              </a:spcAft>
              <a:buClr>
                <a:srgbClr val="000000"/>
              </a:buClr>
              <a:buSzPts val="1400"/>
              <a:buFont typeface="Arial"/>
              <a:buNone/>
            </a:pPr>
            <a:r>
              <a:rPr b="0" i="0" lang="en-NZ" sz="1400" u="none" cap="none" strike="noStrike">
                <a:solidFill>
                  <a:srgbClr val="EF4637"/>
                </a:solidFill>
                <a:latin typeface="Arial"/>
                <a:ea typeface="Arial"/>
                <a:cs typeface="Arial"/>
                <a:sym typeface="Arial"/>
              </a:rPr>
              <a:t>Action</a:t>
            </a:r>
            <a:r>
              <a:rPr b="0" i="0" lang="en-NZ" sz="1400" u="none" cap="none" strike="noStrike">
                <a:solidFill>
                  <a:srgbClr val="002387"/>
                </a:solidFill>
                <a:latin typeface="Arial"/>
                <a:ea typeface="Arial"/>
                <a:cs typeface="Arial"/>
                <a:sym typeface="Arial"/>
              </a:rPr>
              <a:t>: decide how to finalise the Engagement Plan</a:t>
            </a:r>
            <a:endParaRPr b="0" i="0" sz="1400" u="none" cap="none" strike="noStrike">
              <a:solidFill>
                <a:srgbClr val="002387"/>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